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4" r:id="rId4"/>
  </p:sldMasterIdLst>
  <p:notesMasterIdLst>
    <p:notesMasterId r:id="rId43"/>
  </p:notesMasterIdLst>
  <p:handoutMasterIdLst>
    <p:handoutMasterId r:id="rId44"/>
  </p:handoutMasterIdLst>
  <p:sldIdLst>
    <p:sldId id="379" r:id="rId5"/>
    <p:sldId id="384" r:id="rId6"/>
    <p:sldId id="382" r:id="rId7"/>
    <p:sldId id="421" r:id="rId8"/>
    <p:sldId id="422" r:id="rId9"/>
    <p:sldId id="423" r:id="rId10"/>
    <p:sldId id="424" r:id="rId11"/>
    <p:sldId id="425" r:id="rId12"/>
    <p:sldId id="383" r:id="rId13"/>
    <p:sldId id="398" r:id="rId14"/>
    <p:sldId id="371" r:id="rId15"/>
    <p:sldId id="370" r:id="rId16"/>
    <p:sldId id="356" r:id="rId17"/>
    <p:sldId id="344" r:id="rId18"/>
    <p:sldId id="347" r:id="rId19"/>
    <p:sldId id="372" r:id="rId20"/>
    <p:sldId id="461" r:id="rId21"/>
    <p:sldId id="349" r:id="rId22"/>
    <p:sldId id="464" r:id="rId23"/>
    <p:sldId id="465" r:id="rId24"/>
    <p:sldId id="466" r:id="rId25"/>
    <p:sldId id="467" r:id="rId26"/>
    <p:sldId id="469" r:id="rId27"/>
    <p:sldId id="426" r:id="rId28"/>
    <p:sldId id="385" r:id="rId29"/>
    <p:sldId id="373" r:id="rId30"/>
    <p:sldId id="377" r:id="rId31"/>
    <p:sldId id="474" r:id="rId32"/>
    <p:sldId id="475" r:id="rId33"/>
    <p:sldId id="476" r:id="rId34"/>
    <p:sldId id="477" r:id="rId35"/>
    <p:sldId id="478" r:id="rId36"/>
    <p:sldId id="479" r:id="rId37"/>
    <p:sldId id="480" r:id="rId38"/>
    <p:sldId id="481" r:id="rId39"/>
    <p:sldId id="388" r:id="rId40"/>
    <p:sldId id="387" r:id="rId41"/>
    <p:sldId id="428" r:id="rId42"/>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cKnight, Flora" initials="MF"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80"/>
    <a:srgbClr val="333333"/>
    <a:srgbClr val="FF0000"/>
    <a:srgbClr val="003366"/>
    <a:srgbClr val="000000"/>
    <a:srgbClr val="0000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79" autoAdjust="0"/>
    <p:restoredTop sz="86475" autoAdjust="0"/>
  </p:normalViewPr>
  <p:slideViewPr>
    <p:cSldViewPr>
      <p:cViewPr varScale="1">
        <p:scale>
          <a:sx n="62" d="100"/>
          <a:sy n="62" d="100"/>
        </p:scale>
        <p:origin x="142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162819" name="Rectangle 3"/>
          <p:cNvSpPr>
            <a:spLocks noGrp="1" noChangeArrowheads="1"/>
          </p:cNvSpPr>
          <p:nvPr>
            <p:ph type="dt" sz="quarter"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162820" name="Rectangle 4"/>
          <p:cNvSpPr>
            <a:spLocks noGrp="1" noChangeArrowheads="1"/>
          </p:cNvSpPr>
          <p:nvPr>
            <p:ph type="ftr" sz="quarter" idx="2"/>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162821" name="Rectangle 5"/>
          <p:cNvSpPr>
            <a:spLocks noGrp="1" noChangeArrowheads="1"/>
          </p:cNvSpPr>
          <p:nvPr>
            <p:ph type="sldNum" sz="quarter" idx="3"/>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C5D40E73-B5EA-40DB-9472-D44928AED9CB}" type="slidenum">
              <a:rPr lang="en-US"/>
              <a:pPr>
                <a:defRPr/>
              </a:pPr>
              <a:t>‹#›</a:t>
            </a:fld>
            <a:endParaRPr lang="en-US" dirty="0"/>
          </a:p>
        </p:txBody>
      </p:sp>
    </p:spTree>
    <p:extLst>
      <p:ext uri="{BB962C8B-B14F-4D97-AF65-F5344CB8AC3E}">
        <p14:creationId xmlns:p14="http://schemas.microsoft.com/office/powerpoint/2010/main" val="24046460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35843" name="Rectangle 3"/>
          <p:cNvSpPr>
            <a:spLocks noGrp="1" noChangeArrowheads="1"/>
          </p:cNvSpPr>
          <p:nvPr>
            <p:ph type="dt"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27652"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35847" name="Rectangle 7"/>
          <p:cNvSpPr>
            <a:spLocks noGrp="1" noChangeArrowheads="1"/>
          </p:cNvSpPr>
          <p:nvPr>
            <p:ph type="sldNum" sz="quarter" idx="5"/>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B95F7A35-4070-4D7D-B2E6-35D866B628B3}" type="slidenum">
              <a:rPr lang="en-US"/>
              <a:pPr>
                <a:defRPr/>
              </a:pPr>
              <a:t>‹#›</a:t>
            </a:fld>
            <a:endParaRPr lang="en-US" dirty="0"/>
          </a:p>
        </p:txBody>
      </p:sp>
    </p:spTree>
    <p:extLst>
      <p:ext uri="{BB962C8B-B14F-4D97-AF65-F5344CB8AC3E}">
        <p14:creationId xmlns:p14="http://schemas.microsoft.com/office/powerpoint/2010/main" val="7016364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r>
              <a:rPr lang="en-US" b="1" dirty="0" smtClean="0"/>
              <a:t>Organizations can modify and augment this briefing as needed.</a:t>
            </a:r>
          </a:p>
          <a:p>
            <a:endParaRPr lang="en-US" dirty="0" smtClean="0"/>
          </a:p>
        </p:txBody>
      </p:sp>
      <p:sp>
        <p:nvSpPr>
          <p:cNvPr id="28676" name="Slide Number Placeholder 3"/>
          <p:cNvSpPr>
            <a:spLocks noGrp="1"/>
          </p:cNvSpPr>
          <p:nvPr>
            <p:ph type="sldNum" sz="quarter" idx="5"/>
          </p:nvPr>
        </p:nvSpPr>
        <p:spPr>
          <a:noFill/>
        </p:spPr>
        <p:txBody>
          <a:bodyPr/>
          <a:lstStyle/>
          <a:p>
            <a:fld id="{B5D36FC3-A185-462C-B134-618937AEA322}" type="slidenum">
              <a:rPr lang="en-US" smtClean="0"/>
              <a:pPr/>
              <a:t>1</a:t>
            </a:fld>
            <a:endParaRPr lang="en-US" dirty="0" smtClean="0"/>
          </a:p>
        </p:txBody>
      </p:sp>
    </p:spTree>
    <p:extLst>
      <p:ext uri="{BB962C8B-B14F-4D97-AF65-F5344CB8AC3E}">
        <p14:creationId xmlns:p14="http://schemas.microsoft.com/office/powerpoint/2010/main" val="1528481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1C0D904-5C2C-4C19-B6FC-EB97AD0F796F}" type="slidenum">
              <a:rPr lang="en-US" smtClean="0"/>
              <a:pPr/>
              <a:t>21</a:t>
            </a:fld>
            <a:endParaRPr lang="en-US" dirty="0" smtClean="0"/>
          </a:p>
        </p:txBody>
      </p:sp>
      <p:sp>
        <p:nvSpPr>
          <p:cNvPr id="35843" name="Rectangle 2"/>
          <p:cNvSpPr>
            <a:spLocks noGrp="1" noRot="1" noChangeAspect="1" noChangeArrowheads="1" noTextEdit="1"/>
          </p:cNvSpPr>
          <p:nvPr>
            <p:ph type="sldImg"/>
          </p:nvPr>
        </p:nvSpPr>
        <p:spPr>
          <a:xfrm>
            <a:off x="1192213" y="692150"/>
            <a:ext cx="4614862" cy="3460750"/>
          </a:xfrm>
          <a:ln/>
        </p:spPr>
      </p:sp>
      <p:sp>
        <p:nvSpPr>
          <p:cNvPr id="35844"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29406580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1C0D904-5C2C-4C19-B6FC-EB97AD0F796F}" type="slidenum">
              <a:rPr lang="en-US" smtClean="0"/>
              <a:pPr/>
              <a:t>22</a:t>
            </a:fld>
            <a:endParaRPr lang="en-US" dirty="0" smtClean="0"/>
          </a:p>
        </p:txBody>
      </p:sp>
      <p:sp>
        <p:nvSpPr>
          <p:cNvPr id="35843" name="Rectangle 2"/>
          <p:cNvSpPr>
            <a:spLocks noGrp="1" noRot="1" noChangeAspect="1" noChangeArrowheads="1" noTextEdit="1"/>
          </p:cNvSpPr>
          <p:nvPr>
            <p:ph type="sldImg"/>
          </p:nvPr>
        </p:nvSpPr>
        <p:spPr>
          <a:xfrm>
            <a:off x="1192213" y="692150"/>
            <a:ext cx="4614862" cy="3460750"/>
          </a:xfrm>
          <a:ln/>
        </p:spPr>
      </p:sp>
      <p:sp>
        <p:nvSpPr>
          <p:cNvPr id="35844"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2906946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1C0D904-5C2C-4C19-B6FC-EB97AD0F796F}" type="slidenum">
              <a:rPr lang="en-US" smtClean="0"/>
              <a:pPr/>
              <a:t>23</a:t>
            </a:fld>
            <a:endParaRPr lang="en-US" dirty="0" smtClean="0"/>
          </a:p>
        </p:txBody>
      </p:sp>
      <p:sp>
        <p:nvSpPr>
          <p:cNvPr id="35843" name="Rectangle 2"/>
          <p:cNvSpPr>
            <a:spLocks noGrp="1" noRot="1" noChangeAspect="1" noChangeArrowheads="1" noTextEdit="1"/>
          </p:cNvSpPr>
          <p:nvPr>
            <p:ph type="sldImg"/>
          </p:nvPr>
        </p:nvSpPr>
        <p:spPr>
          <a:xfrm>
            <a:off x="1192213" y="692150"/>
            <a:ext cx="4614862" cy="3460750"/>
          </a:xfrm>
          <a:ln/>
        </p:spPr>
      </p:sp>
      <p:sp>
        <p:nvSpPr>
          <p:cNvPr id="35844"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7074922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25</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8717157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352552A-88FF-4DDF-A220-4E90208314BD}" type="slidenum">
              <a:rPr lang="en-US" smtClean="0"/>
              <a:pPr/>
              <a:t>37</a:t>
            </a:fld>
            <a:endParaRPr lang="en-US" dirty="0" smtClean="0"/>
          </a:p>
        </p:txBody>
      </p:sp>
      <p:sp>
        <p:nvSpPr>
          <p:cNvPr id="38915" name="Rectangle 2"/>
          <p:cNvSpPr>
            <a:spLocks noGrp="1" noRot="1" noChangeAspect="1" noChangeArrowheads="1" noTextEdit="1"/>
          </p:cNvSpPr>
          <p:nvPr>
            <p:ph type="sldImg"/>
          </p:nvPr>
        </p:nvSpPr>
        <p:spPr>
          <a:xfrm>
            <a:off x="1192213" y="692150"/>
            <a:ext cx="4614862" cy="3460750"/>
          </a:xfrm>
          <a:ln/>
        </p:spPr>
      </p:sp>
      <p:sp>
        <p:nvSpPr>
          <p:cNvPr id="3891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1179341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0311" eaLnBrk="1" fontAlgn="auto" hangingPunct="1">
              <a:spcBef>
                <a:spcPts val="0"/>
              </a:spcBef>
              <a:spcAft>
                <a:spcPts val="0"/>
              </a:spcAft>
              <a:defRPr/>
            </a:pPr>
            <a:endParaRPr lang="en-US" dirty="0" smtClean="0"/>
          </a:p>
        </p:txBody>
      </p:sp>
      <p:sp>
        <p:nvSpPr>
          <p:cNvPr id="4" name="Slide Number Placeholder 3"/>
          <p:cNvSpPr>
            <a:spLocks noGrp="1"/>
          </p:cNvSpPr>
          <p:nvPr>
            <p:ph type="sldNum" sz="quarter" idx="10"/>
          </p:nvPr>
        </p:nvSpPr>
        <p:spPr/>
        <p:txBody>
          <a:bodyPr/>
          <a:lstStyle/>
          <a:p>
            <a:fld id="{5FC84FED-3F94-4C44-A9A4-BE018A5079C7}" type="slidenum">
              <a:rPr lang="en-US" smtClean="0"/>
              <a:pPr/>
              <a:t>3</a:t>
            </a:fld>
            <a:endParaRPr lang="en-US" dirty="0"/>
          </a:p>
        </p:txBody>
      </p:sp>
    </p:spTree>
    <p:extLst>
      <p:ext uri="{BB962C8B-B14F-4D97-AF65-F5344CB8AC3E}">
        <p14:creationId xmlns:p14="http://schemas.microsoft.com/office/powerpoint/2010/main" val="762313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788C58B-5C2E-457E-886C-CA343624856C}" type="slidenum">
              <a:rPr lang="en-US" smtClean="0"/>
              <a:pPr/>
              <a:t>7</a:t>
            </a:fld>
            <a:endParaRPr lang="en-US" dirty="0" smtClean="0"/>
          </a:p>
        </p:txBody>
      </p:sp>
      <p:sp>
        <p:nvSpPr>
          <p:cNvPr id="32771" name="Rectangle 2"/>
          <p:cNvSpPr>
            <a:spLocks noGrp="1" noRot="1" noChangeAspect="1" noChangeArrowheads="1" noTextEdit="1"/>
          </p:cNvSpPr>
          <p:nvPr>
            <p:ph type="sldImg"/>
          </p:nvPr>
        </p:nvSpPr>
        <p:spPr>
          <a:xfrm>
            <a:off x="1192213" y="692150"/>
            <a:ext cx="4614862" cy="3460750"/>
          </a:xfrm>
          <a:ln/>
        </p:spPr>
      </p:sp>
      <p:sp>
        <p:nvSpPr>
          <p:cNvPr id="32772"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55505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endParaRPr lang="en-US" dirty="0"/>
          </a:p>
        </p:txBody>
      </p:sp>
      <p:sp>
        <p:nvSpPr>
          <p:cNvPr id="30724" name="Slide Number Placeholder 3"/>
          <p:cNvSpPr>
            <a:spLocks noGrp="1"/>
          </p:cNvSpPr>
          <p:nvPr>
            <p:ph type="sldNum" sz="quarter" idx="5"/>
          </p:nvPr>
        </p:nvSpPr>
        <p:spPr>
          <a:noFill/>
        </p:spPr>
        <p:txBody>
          <a:bodyPr/>
          <a:lstStyle/>
          <a:p>
            <a:fld id="{7630EB52-EACC-4E8F-A846-2E5A47C5A66F}" type="slidenum">
              <a:rPr lang="en-US" smtClean="0"/>
              <a:pPr/>
              <a:t>8</a:t>
            </a:fld>
            <a:endParaRPr lang="en-US" dirty="0" smtClean="0"/>
          </a:p>
        </p:txBody>
      </p:sp>
    </p:spTree>
    <p:extLst>
      <p:ext uri="{BB962C8B-B14F-4D97-AF65-F5344CB8AC3E}">
        <p14:creationId xmlns:p14="http://schemas.microsoft.com/office/powerpoint/2010/main" val="2618064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E9A1185-FB67-44F5-8F65-06534C7A4001}" type="slidenum">
              <a:rPr lang="en-US" smtClean="0"/>
              <a:pPr/>
              <a:t>14</a:t>
            </a:fld>
            <a:endParaRPr lang="en-US" dirty="0" smtClean="0"/>
          </a:p>
        </p:txBody>
      </p:sp>
      <p:sp>
        <p:nvSpPr>
          <p:cNvPr id="31747" name="Rectangle 2"/>
          <p:cNvSpPr>
            <a:spLocks noGrp="1" noRot="1" noChangeAspect="1" noChangeArrowheads="1" noTextEdit="1"/>
          </p:cNvSpPr>
          <p:nvPr>
            <p:ph type="sldImg"/>
          </p:nvPr>
        </p:nvSpPr>
        <p:spPr>
          <a:xfrm>
            <a:off x="1192213" y="692150"/>
            <a:ext cx="4614862" cy="3460750"/>
          </a:xfrm>
          <a:ln/>
        </p:spPr>
      </p:sp>
      <p:sp>
        <p:nvSpPr>
          <p:cNvPr id="31748"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1603115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15</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406186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1C0D904-5C2C-4C19-B6FC-EB97AD0F796F}" type="slidenum">
              <a:rPr lang="en-US" smtClean="0"/>
              <a:pPr/>
              <a:t>18</a:t>
            </a:fld>
            <a:endParaRPr lang="en-US" dirty="0" smtClean="0"/>
          </a:p>
        </p:txBody>
      </p:sp>
      <p:sp>
        <p:nvSpPr>
          <p:cNvPr id="35843" name="Rectangle 2"/>
          <p:cNvSpPr>
            <a:spLocks noGrp="1" noRot="1" noChangeAspect="1" noChangeArrowheads="1" noTextEdit="1"/>
          </p:cNvSpPr>
          <p:nvPr>
            <p:ph type="sldImg"/>
          </p:nvPr>
        </p:nvSpPr>
        <p:spPr>
          <a:xfrm>
            <a:off x="1192213" y="692150"/>
            <a:ext cx="4614862" cy="3460750"/>
          </a:xfrm>
          <a:ln/>
        </p:spPr>
      </p:sp>
      <p:sp>
        <p:nvSpPr>
          <p:cNvPr id="35844"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2025774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1C0D904-5C2C-4C19-B6FC-EB97AD0F796F}" type="slidenum">
              <a:rPr lang="en-US" smtClean="0"/>
              <a:pPr/>
              <a:t>19</a:t>
            </a:fld>
            <a:endParaRPr lang="en-US" dirty="0" smtClean="0"/>
          </a:p>
        </p:txBody>
      </p:sp>
      <p:sp>
        <p:nvSpPr>
          <p:cNvPr id="35843" name="Rectangle 2"/>
          <p:cNvSpPr>
            <a:spLocks noGrp="1" noRot="1" noChangeAspect="1" noChangeArrowheads="1" noTextEdit="1"/>
          </p:cNvSpPr>
          <p:nvPr>
            <p:ph type="sldImg"/>
          </p:nvPr>
        </p:nvSpPr>
        <p:spPr>
          <a:xfrm>
            <a:off x="1192213" y="692150"/>
            <a:ext cx="4614862" cy="3460750"/>
          </a:xfrm>
          <a:ln/>
        </p:spPr>
      </p:sp>
      <p:sp>
        <p:nvSpPr>
          <p:cNvPr id="35844"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1106304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1C0D904-5C2C-4C19-B6FC-EB97AD0F796F}" type="slidenum">
              <a:rPr lang="en-US" smtClean="0"/>
              <a:pPr/>
              <a:t>20</a:t>
            </a:fld>
            <a:endParaRPr lang="en-US" dirty="0" smtClean="0"/>
          </a:p>
        </p:txBody>
      </p:sp>
      <p:sp>
        <p:nvSpPr>
          <p:cNvPr id="35843" name="Rectangle 2"/>
          <p:cNvSpPr>
            <a:spLocks noGrp="1" noRot="1" noChangeAspect="1" noChangeArrowheads="1" noTextEdit="1"/>
          </p:cNvSpPr>
          <p:nvPr>
            <p:ph type="sldImg"/>
          </p:nvPr>
        </p:nvSpPr>
        <p:spPr>
          <a:xfrm>
            <a:off x="1192213" y="692150"/>
            <a:ext cx="4614862" cy="3460750"/>
          </a:xfrm>
          <a:ln/>
        </p:spPr>
      </p:sp>
      <p:sp>
        <p:nvSpPr>
          <p:cNvPr id="35844"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962429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pic>
        <p:nvPicPr>
          <p:cNvPr id="5" name="Picture 5" descr="Your-Org-Logo"/>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457200" y="5867400"/>
            <a:ext cx="23622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frederickcountymd.gov/4727/Emergency-Alert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dhs.gov/xlibrary/assets/preventing-and-defending-against-cyber-attacks.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F80"/>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solidFill>
                  <a:schemeClr val="bg1"/>
                </a:solidFill>
                <a:latin typeface="Arial" panose="020B0604020202020204" pitchFamily="34" charset="0"/>
                <a:cs typeface="Arial" panose="020B0604020202020204" pitchFamily="34" charset="0"/>
              </a:rPr>
              <a:t>Directions for this Template</a:t>
            </a:r>
          </a:p>
        </p:txBody>
      </p:sp>
      <p:sp>
        <p:nvSpPr>
          <p:cNvPr id="3075" name="Content Placeholder 2"/>
          <p:cNvSpPr>
            <a:spLocks noGrp="1"/>
          </p:cNvSpPr>
          <p:nvPr>
            <p:ph idx="1"/>
          </p:nvPr>
        </p:nvSpPr>
        <p:spPr bwMode="auto">
          <a:xfrm>
            <a:off x="457200" y="16002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a:buClr>
                <a:schemeClr val="bg1"/>
              </a:buClr>
            </a:pPr>
            <a:r>
              <a:rPr lang="en-US" dirty="0" smtClean="0">
                <a:solidFill>
                  <a:schemeClr val="bg1"/>
                </a:solidFill>
              </a:rPr>
              <a:t>Use the Slide Master to make universal changes to the presentation, including inserting your organization’s logo</a:t>
            </a:r>
          </a:p>
          <a:p>
            <a:pPr lvl="1">
              <a:buClr>
                <a:schemeClr val="bg1"/>
              </a:buClr>
              <a:buFont typeface="Arial" charset="0"/>
              <a:buChar char="‒"/>
            </a:pPr>
            <a:r>
              <a:rPr lang="en-US" dirty="0" smtClean="0">
                <a:solidFill>
                  <a:schemeClr val="bg1"/>
                </a:solidFill>
              </a:rPr>
              <a:t>“View” tab &gt; “Slide Master”</a:t>
            </a:r>
          </a:p>
          <a:p>
            <a:pPr>
              <a:buClr>
                <a:schemeClr val="bg1"/>
              </a:buClr>
            </a:pPr>
            <a:r>
              <a:rPr lang="en-US" dirty="0" smtClean="0">
                <a:solidFill>
                  <a:schemeClr val="bg1"/>
                </a:solidFill>
              </a:rPr>
              <a:t>Replace placeholders (indicated by brackets [ ]) with information specific to your exercise</a:t>
            </a:r>
          </a:p>
          <a:p>
            <a:pPr>
              <a:buClr>
                <a:schemeClr val="bg1"/>
              </a:buClr>
            </a:pPr>
            <a:r>
              <a:rPr lang="en-US" dirty="0" smtClean="0">
                <a:solidFill>
                  <a:schemeClr val="bg1"/>
                </a:solidFill>
              </a:rPr>
              <a:t>Delete any slides that are not relevant for your exercise</a:t>
            </a:r>
          </a:p>
          <a:p>
            <a:pPr>
              <a:buClr>
                <a:schemeClr val="bg1"/>
              </a:buClr>
            </a:pPr>
            <a:r>
              <a:rPr lang="en-US" dirty="0" smtClean="0">
                <a:solidFill>
                  <a:schemeClr val="bg1"/>
                </a:solidFill>
              </a:rPr>
              <a:t>Font size should not be smaller than 22pt</a:t>
            </a:r>
          </a:p>
          <a:p>
            <a:pPr algn="r">
              <a:buClr>
                <a:schemeClr val="bg1"/>
              </a:buClr>
              <a:buNone/>
            </a:pPr>
            <a:endParaRPr lang="en-US" dirty="0" smtClean="0">
              <a:solidFill>
                <a:schemeClr val="bg1"/>
              </a:solidFill>
            </a:endParaRPr>
          </a:p>
          <a:p>
            <a:pPr>
              <a:buClr>
                <a:schemeClr val="bg1"/>
              </a:buClr>
            </a:pPr>
            <a:endParaRPr lang="en-US" dirty="0" smtClean="0">
              <a:solidFill>
                <a:schemeClr val="bg1"/>
              </a:solidFill>
            </a:endParaRPr>
          </a:p>
          <a:p>
            <a:pPr lvl="1">
              <a:buClr>
                <a:srgbClr val="999999"/>
              </a:buClr>
              <a:buFont typeface="Arial" charset="0"/>
              <a:buChar char="‒"/>
            </a:pPr>
            <a:endParaRPr lang="en-US" dirty="0" smtClean="0">
              <a:solidFill>
                <a:srgbClr val="999999"/>
              </a:solidFill>
            </a:endParaRPr>
          </a:p>
        </p:txBody>
      </p:sp>
      <p:sp>
        <p:nvSpPr>
          <p:cNvPr id="3076" name="Slide Number Placeholder 3"/>
          <p:cNvSpPr>
            <a:spLocks noGrp="1"/>
          </p:cNvSpPr>
          <p:nvPr>
            <p:ph type="sldNum" sz="quarter" idx="12"/>
          </p:nvPr>
        </p:nvSpPr>
        <p:spPr>
          <a:noFill/>
        </p:spPr>
        <p:txBody>
          <a:bodyPr/>
          <a:lstStyle/>
          <a:p>
            <a:fld id="{F1CF7864-18CB-461F-9529-5EB078A576E3}" type="slidenum">
              <a:rPr lang="en-US" smtClean="0"/>
              <a:pPr/>
              <a:t>1</a:t>
            </a:fld>
            <a:endParaRPr lang="en-US" dirty="0" smtClean="0"/>
          </a:p>
        </p:txBody>
      </p:sp>
    </p:spTree>
  </p:cSld>
  <p:clrMapOvr>
    <a:masterClrMapping/>
  </p:clrMapOvr>
  <p:transition advTm="8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Core </a:t>
            </a:r>
            <a:r>
              <a:rPr lang="en-US" sz="3800" dirty="0">
                <a:latin typeface="Arial" panose="020B0604020202020204" pitchFamily="34" charset="0"/>
                <a:cs typeface="Arial" panose="020B0604020202020204" pitchFamily="34" charset="0"/>
              </a:rPr>
              <a:t>Capabilities</a:t>
            </a:r>
          </a:p>
        </p:txBody>
      </p:sp>
      <p:sp>
        <p:nvSpPr>
          <p:cNvPr id="3" name="Content Placeholder 2"/>
          <p:cNvSpPr>
            <a:spLocks noGrp="1"/>
          </p:cNvSpPr>
          <p:nvPr>
            <p:ph idx="1"/>
          </p:nvPr>
        </p:nvSpPr>
        <p:spPr/>
        <p:txBody>
          <a:bodyPr/>
          <a:lstStyle/>
          <a:p>
            <a:r>
              <a:rPr lang="en-US" dirty="0" smtClean="0"/>
              <a:t>Planning</a:t>
            </a:r>
          </a:p>
          <a:p>
            <a:r>
              <a:rPr lang="en-US" dirty="0" smtClean="0"/>
              <a:t>Information Sharing</a:t>
            </a:r>
            <a:endParaRPr lang="en-US" dirty="0"/>
          </a:p>
          <a:p>
            <a:r>
              <a:rPr lang="en-US" dirty="0" smtClean="0"/>
              <a:t>Risk Management for Protection Programs and Activities</a:t>
            </a:r>
          </a:p>
          <a:p>
            <a:r>
              <a:rPr lang="en-US" dirty="0" smtClean="0"/>
              <a:t>Public Information and Warning</a:t>
            </a:r>
          </a:p>
          <a:p>
            <a:r>
              <a:rPr lang="en-US" dirty="0" smtClean="0">
                <a:solidFill>
                  <a:srgbClr val="FF0000"/>
                </a:solidFill>
              </a:rPr>
              <a:t>[Insert additional Capabilities as necessary]</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10</a:t>
            </a:fld>
            <a:endParaRPr lang="en-US" dirty="0"/>
          </a:p>
        </p:txBody>
      </p:sp>
    </p:spTree>
    <p:extLst>
      <p:ext uri="{BB962C8B-B14F-4D97-AF65-F5344CB8AC3E}">
        <p14:creationId xmlns:p14="http://schemas.microsoft.com/office/powerpoint/2010/main" val="1134592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382000" cy="1143000"/>
          </a:xfrm>
        </p:spPr>
        <p:txBody>
          <a:bodyPr>
            <a:noAutofit/>
          </a:bodyPr>
          <a:lstStyle/>
          <a:p>
            <a:r>
              <a:rPr lang="en-US" sz="3800" dirty="0" smtClean="0">
                <a:latin typeface="Arial" panose="020B0604020202020204" pitchFamily="34" charset="0"/>
                <a:cs typeface="Arial" panose="020B0604020202020204" pitchFamily="34" charset="0"/>
              </a:rPr>
              <a:t>Participant Roles and Responsibilities</a:t>
            </a:r>
          </a:p>
        </p:txBody>
      </p:sp>
      <p:sp>
        <p:nvSpPr>
          <p:cNvPr id="5" name="Content Placeholder 4"/>
          <p:cNvSpPr>
            <a:spLocks noGrp="1"/>
          </p:cNvSpPr>
          <p:nvPr>
            <p:ph idx="1"/>
          </p:nvPr>
        </p:nvSpPr>
        <p:spPr/>
        <p:txBody>
          <a:bodyPr/>
          <a:lstStyle/>
          <a:p>
            <a:pPr marL="225425" indent="-225425">
              <a:defRPr/>
            </a:pPr>
            <a:r>
              <a:rPr lang="en-US" b="1" dirty="0" smtClean="0"/>
              <a:t>Players:</a:t>
            </a:r>
            <a:r>
              <a:rPr lang="en-US" dirty="0" smtClean="0"/>
              <a:t> Respond to situation presented based on current plans, policies, and procedures.</a:t>
            </a:r>
          </a:p>
          <a:p>
            <a:pPr marL="225425" indent="-225425">
              <a:defRPr/>
            </a:pPr>
            <a:r>
              <a:rPr lang="en-US" b="1" dirty="0" smtClean="0"/>
              <a:t>Observers:</a:t>
            </a:r>
            <a:r>
              <a:rPr lang="en-US" dirty="0" smtClean="0"/>
              <a:t> Support players in developing responses, but do not participate in moderated discussion.</a:t>
            </a:r>
          </a:p>
          <a:p>
            <a:pPr marL="225425" indent="-225425">
              <a:defRPr/>
            </a:pPr>
            <a:r>
              <a:rPr lang="en-US" b="1" dirty="0" smtClean="0"/>
              <a:t>Facilitators:</a:t>
            </a:r>
            <a:r>
              <a:rPr lang="en-US" dirty="0" smtClean="0"/>
              <a:t> Provide situation updates and moderate discussions.</a:t>
            </a:r>
          </a:p>
          <a:p>
            <a:pPr marL="225425" indent="-225425">
              <a:defRPr/>
            </a:pPr>
            <a:r>
              <a:rPr lang="en-US" b="1" dirty="0" smtClean="0"/>
              <a:t>Data Collectors:</a:t>
            </a:r>
            <a:r>
              <a:rPr lang="en-US" dirty="0" smtClean="0"/>
              <a:t> Observe and document player discussions.</a:t>
            </a:r>
          </a:p>
          <a:p>
            <a:pPr>
              <a:defRPr/>
            </a:pPr>
            <a:endParaRPr lang="en-US" dirty="0"/>
          </a:p>
        </p:txBody>
      </p:sp>
      <p:sp>
        <p:nvSpPr>
          <p:cNvPr id="10243" name="Slide Number Placeholder 3"/>
          <p:cNvSpPr>
            <a:spLocks noGrp="1"/>
          </p:cNvSpPr>
          <p:nvPr>
            <p:ph type="sldNum" sz="quarter" idx="12"/>
          </p:nvPr>
        </p:nvSpPr>
        <p:spPr>
          <a:noFill/>
        </p:spPr>
        <p:txBody>
          <a:bodyPr/>
          <a:lstStyle/>
          <a:p>
            <a:fld id="{AE45367D-A8C2-4CA5-86B4-31B0A987CBEE}" type="slidenum">
              <a:rPr lang="en-US" smtClean="0"/>
              <a:pPr/>
              <a:t>11</a:t>
            </a:fld>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Exercise Structure</a:t>
            </a:r>
          </a:p>
        </p:txBody>
      </p:sp>
      <p:sp>
        <p:nvSpPr>
          <p:cNvPr id="9220"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lvl="0">
              <a:buNone/>
            </a:pPr>
            <a:r>
              <a:rPr lang="en-US" b="1" dirty="0"/>
              <a:t>Module One </a:t>
            </a:r>
            <a:r>
              <a:rPr lang="en-US" dirty="0"/>
              <a:t>– </a:t>
            </a:r>
            <a:r>
              <a:rPr lang="en-US" dirty="0" smtClean="0"/>
              <a:t>Threat</a:t>
            </a:r>
            <a:endParaRPr lang="en-US" dirty="0"/>
          </a:p>
          <a:p>
            <a:pPr lvl="0">
              <a:buNone/>
            </a:pPr>
            <a:r>
              <a:rPr lang="en-US" b="1" dirty="0"/>
              <a:t>Module Two </a:t>
            </a:r>
            <a:r>
              <a:rPr lang="en-US" dirty="0"/>
              <a:t>– </a:t>
            </a:r>
            <a:r>
              <a:rPr lang="en-US" dirty="0" smtClean="0"/>
              <a:t>Incident</a:t>
            </a:r>
          </a:p>
          <a:p>
            <a:pPr lvl="0">
              <a:buNone/>
            </a:pPr>
            <a:endParaRPr lang="en-US" dirty="0" smtClean="0"/>
          </a:p>
          <a:p>
            <a:r>
              <a:rPr lang="en-US" dirty="0" smtClean="0"/>
              <a:t>Each </a:t>
            </a:r>
            <a:r>
              <a:rPr lang="en-US" dirty="0"/>
              <a:t>module will begin with an update summary of key scenario events</a:t>
            </a:r>
          </a:p>
          <a:p>
            <a:r>
              <a:rPr lang="en-US" dirty="0"/>
              <a:t>Participants will then engage in issue-based discussions</a:t>
            </a:r>
          </a:p>
          <a:p>
            <a:r>
              <a:rPr lang="en-US" dirty="0"/>
              <a:t>Facilitator will manage time allotted for each discussion period</a:t>
            </a:r>
          </a:p>
          <a:p>
            <a:r>
              <a:rPr lang="en-US" dirty="0"/>
              <a:t>Player Hot Wash</a:t>
            </a:r>
          </a:p>
          <a:p>
            <a:endParaRPr lang="en-US" dirty="0" smtClean="0"/>
          </a:p>
        </p:txBody>
      </p:sp>
      <p:sp>
        <p:nvSpPr>
          <p:cNvPr id="9219" name="Slide Number Placeholder 3"/>
          <p:cNvSpPr>
            <a:spLocks noGrp="1"/>
          </p:cNvSpPr>
          <p:nvPr>
            <p:ph type="sldNum" sz="quarter" idx="12"/>
          </p:nvPr>
        </p:nvSpPr>
        <p:spPr>
          <a:noFill/>
        </p:spPr>
        <p:txBody>
          <a:bodyPr/>
          <a:lstStyle/>
          <a:p>
            <a:fld id="{C56CAF7E-D0A3-41F5-AC84-9DC223442F19}" type="slidenum">
              <a:rPr lang="en-US" smtClean="0"/>
              <a:pPr/>
              <a:t>12</a:t>
            </a:fld>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Exercise Guidelines</a:t>
            </a:r>
          </a:p>
        </p:txBody>
      </p:sp>
      <p:sp>
        <p:nvSpPr>
          <p:cNvPr id="11268"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a:t>Open, low-stress, no-fault </a:t>
            </a:r>
            <a:r>
              <a:rPr lang="en-US" dirty="0" smtClean="0"/>
              <a:t>environment.</a:t>
            </a:r>
            <a:endParaRPr lang="en-US" dirty="0"/>
          </a:p>
          <a:p>
            <a:r>
              <a:rPr lang="en-US" dirty="0"/>
              <a:t>Comments will be </a:t>
            </a:r>
            <a:r>
              <a:rPr lang="en-US" dirty="0" smtClean="0"/>
              <a:t>non-attribution.</a:t>
            </a:r>
            <a:endParaRPr lang="en-US" dirty="0"/>
          </a:p>
          <a:p>
            <a:r>
              <a:rPr lang="en-US" dirty="0"/>
              <a:t>Responses should be based on knowledge of current plans and </a:t>
            </a:r>
            <a:r>
              <a:rPr lang="en-US" dirty="0" smtClean="0"/>
              <a:t>capabilities.</a:t>
            </a:r>
            <a:endParaRPr lang="en-US" dirty="0"/>
          </a:p>
          <a:p>
            <a:r>
              <a:rPr lang="en-US" dirty="0"/>
              <a:t>Decisions are not precedent </a:t>
            </a:r>
            <a:r>
              <a:rPr lang="en-US" dirty="0" smtClean="0"/>
              <a:t>setting.</a:t>
            </a:r>
            <a:endParaRPr lang="en-US" dirty="0"/>
          </a:p>
          <a:p>
            <a:r>
              <a:rPr lang="en-US" dirty="0"/>
              <a:t>Problem-solving efforts should be the </a:t>
            </a:r>
            <a:r>
              <a:rPr lang="en-US" dirty="0" smtClean="0"/>
              <a:t>focus.</a:t>
            </a:r>
            <a:endParaRPr lang="en-US" dirty="0"/>
          </a:p>
          <a:p>
            <a:r>
              <a:rPr lang="en-US" dirty="0"/>
              <a:t>The situation updates, written material, and resources provided are the basis for </a:t>
            </a:r>
            <a:r>
              <a:rPr lang="en-US" dirty="0" smtClean="0"/>
              <a:t>discussion.</a:t>
            </a:r>
            <a:endParaRPr lang="en-US" dirty="0"/>
          </a:p>
          <a:p>
            <a:r>
              <a:rPr lang="en-US" dirty="0"/>
              <a:t>Participants are encouraged to use the </a:t>
            </a:r>
            <a:r>
              <a:rPr lang="en-US" dirty="0" smtClean="0"/>
              <a:t>Situation Manual </a:t>
            </a:r>
            <a:r>
              <a:rPr lang="en-US" dirty="0"/>
              <a:t>as a </a:t>
            </a:r>
            <a:r>
              <a:rPr lang="en-US" dirty="0" smtClean="0"/>
              <a:t>reference.</a:t>
            </a:r>
            <a:endParaRPr lang="en-US" dirty="0"/>
          </a:p>
          <a:p>
            <a:endParaRPr lang="en-US" dirty="0" smtClean="0"/>
          </a:p>
        </p:txBody>
      </p:sp>
      <p:sp>
        <p:nvSpPr>
          <p:cNvPr id="11266" name="Rectangle 4"/>
          <p:cNvSpPr>
            <a:spLocks noGrp="1" noChangeArrowheads="1"/>
          </p:cNvSpPr>
          <p:nvPr>
            <p:ph type="sldNum" sz="quarter" idx="12"/>
          </p:nvPr>
        </p:nvSpPr>
        <p:spPr>
          <a:noFill/>
        </p:spPr>
        <p:txBody>
          <a:bodyPr/>
          <a:lstStyle/>
          <a:p>
            <a:fld id="{CBD74676-4C2D-406C-87D5-0087A1C2C912}" type="slidenum">
              <a:rPr lang="en-US" smtClean="0"/>
              <a:pPr/>
              <a:t>13</a:t>
            </a:fld>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Grp="1" noChangeArrowheads="1"/>
          </p:cNvSpPr>
          <p:nvPr>
            <p:ph type="title"/>
          </p:nvPr>
        </p:nvSpPr>
        <p:spPr/>
        <p:txBody>
          <a:bodyPr>
            <a:normAutofit/>
          </a:bodyPr>
          <a:lstStyle/>
          <a:p>
            <a:pPr eaLnBrk="1" hangingPunct="1"/>
            <a:r>
              <a:rPr lang="en-US" sz="3800" dirty="0" smtClean="0">
                <a:latin typeface="Arial" panose="020B0604020202020204" pitchFamily="34" charset="0"/>
                <a:cs typeface="Arial" panose="020B0604020202020204" pitchFamily="34" charset="0"/>
              </a:rPr>
              <a:t>Assumptions and Artificialities</a:t>
            </a:r>
          </a:p>
        </p:txBody>
      </p:sp>
      <p:sp>
        <p:nvSpPr>
          <p:cNvPr id="12292"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None/>
            </a:pPr>
            <a:r>
              <a:rPr lang="en-US" dirty="0"/>
              <a:t>During this exercise, the following apply:</a:t>
            </a:r>
          </a:p>
          <a:p>
            <a:r>
              <a:rPr lang="en-US" dirty="0"/>
              <a:t>The scenario for this exercise is </a:t>
            </a:r>
            <a:r>
              <a:rPr lang="en-US" dirty="0" smtClean="0"/>
              <a:t>completely fictitious.</a:t>
            </a:r>
            <a:endParaRPr lang="en-US" dirty="0"/>
          </a:p>
          <a:p>
            <a:r>
              <a:rPr lang="en-US" dirty="0"/>
              <a:t>The scenario is plausible and events occur as they are </a:t>
            </a:r>
            <a:r>
              <a:rPr lang="en-US" dirty="0" smtClean="0"/>
              <a:t>presented.</a:t>
            </a:r>
            <a:endParaRPr lang="en-US" dirty="0"/>
          </a:p>
          <a:p>
            <a:r>
              <a:rPr lang="en-US" dirty="0"/>
              <a:t>There are neither “hidden agendas” nor any “trick </a:t>
            </a:r>
            <a:r>
              <a:rPr lang="en-US" dirty="0" smtClean="0"/>
              <a:t>questions.” </a:t>
            </a:r>
            <a:endParaRPr lang="en-US" dirty="0"/>
          </a:p>
          <a:p>
            <a:r>
              <a:rPr lang="en-US" dirty="0"/>
              <a:t>All players receive information at the same </a:t>
            </a:r>
            <a:r>
              <a:rPr lang="en-US" dirty="0" smtClean="0"/>
              <a:t>time.</a:t>
            </a:r>
            <a:endParaRPr lang="en-US" dirty="0"/>
          </a:p>
          <a:p>
            <a:r>
              <a:rPr lang="en-US" dirty="0"/>
              <a:t>Assume cooperation and support from other responders, agencies, and organizational </a:t>
            </a:r>
            <a:r>
              <a:rPr lang="en-US" dirty="0" smtClean="0"/>
              <a:t>entities. </a:t>
            </a:r>
            <a:endParaRPr lang="en-US" dirty="0"/>
          </a:p>
          <a:p>
            <a:r>
              <a:rPr lang="en-US" dirty="0"/>
              <a:t>The scenario is not derived from current intelligence, but is influenced by real-world </a:t>
            </a:r>
            <a:r>
              <a:rPr lang="en-US" dirty="0" smtClean="0"/>
              <a:t>events. </a:t>
            </a:r>
            <a:endParaRPr lang="en-US" dirty="0"/>
          </a:p>
          <a:p>
            <a:endParaRPr lang="en-US" dirty="0" smtClean="0"/>
          </a:p>
        </p:txBody>
      </p:sp>
      <p:sp>
        <p:nvSpPr>
          <p:cNvPr id="12290" name="Rectangle 4"/>
          <p:cNvSpPr>
            <a:spLocks noGrp="1" noChangeArrowheads="1"/>
          </p:cNvSpPr>
          <p:nvPr>
            <p:ph type="sldNum" sz="quarter" idx="12"/>
          </p:nvPr>
        </p:nvSpPr>
        <p:spPr>
          <a:noFill/>
        </p:spPr>
        <p:txBody>
          <a:bodyPr/>
          <a:lstStyle/>
          <a:p>
            <a:fld id="{99DD8B12-B93C-45E8-88F3-568831135647}" type="slidenum">
              <a:rPr lang="en-US" smtClean="0"/>
              <a:pPr/>
              <a:t>14</a:t>
            </a:fld>
            <a:endParaRPr lang="en-US"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a:xfrm>
            <a:off x="457200" y="2514600"/>
            <a:ext cx="8229600" cy="1143000"/>
          </a:xfrm>
        </p:spPr>
        <p:txBody>
          <a:bodyPr>
            <a:normAutofit/>
          </a:bodyPr>
          <a:lstStyle/>
          <a:p>
            <a:pPr algn="ctr"/>
            <a:r>
              <a:rPr lang="en-US" dirty="0" smtClean="0">
                <a:latin typeface="Arial" panose="020B0604020202020204" pitchFamily="34" charset="0"/>
                <a:cs typeface="Arial" panose="020B0604020202020204" pitchFamily="34" charset="0"/>
              </a:rPr>
              <a:t>Module One: Threat</a:t>
            </a:r>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15</a:t>
            </a:fld>
            <a:endParaRPr lang="en-US"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Module One:  Threat</a:t>
            </a:r>
          </a:p>
        </p:txBody>
      </p:sp>
      <p:sp>
        <p:nvSpPr>
          <p:cNvPr id="15365" name="Content Placeholder 5"/>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0" indent="0">
              <a:buNone/>
            </a:pPr>
            <a:r>
              <a:rPr lang="en-US" sz="2000" b="1" dirty="0" smtClean="0">
                <a:solidFill>
                  <a:schemeClr val="tx1"/>
                </a:solidFill>
              </a:rPr>
              <a:t>Timeline leading up to the exercise (Week to two weeks out)</a:t>
            </a:r>
            <a:endParaRPr lang="en-US" sz="2000" dirty="0" smtClean="0">
              <a:solidFill>
                <a:srgbClr val="FF0000"/>
              </a:solidFill>
            </a:endParaRPr>
          </a:p>
          <a:p>
            <a:r>
              <a:rPr lang="en-US" sz="2000" dirty="0" smtClean="0"/>
              <a:t> Weather forecasts</a:t>
            </a:r>
          </a:p>
          <a:p>
            <a:r>
              <a:rPr lang="en-US" sz="2000" dirty="0" smtClean="0"/>
              <a:t>Events leading up to the incident</a:t>
            </a:r>
          </a:p>
          <a:p>
            <a:r>
              <a:rPr lang="en-US" sz="2000" dirty="0" smtClean="0"/>
              <a:t>NEWS that supports the scenario</a:t>
            </a:r>
          </a:p>
          <a:p>
            <a:endParaRPr lang="en-US" sz="2000" dirty="0"/>
          </a:p>
          <a:p>
            <a:pPr marL="222250" lvl="1" indent="0">
              <a:buNone/>
            </a:pPr>
            <a:r>
              <a:rPr lang="en-US" sz="2000" dirty="0" smtClean="0"/>
              <a:t>(example:</a:t>
            </a:r>
          </a:p>
          <a:p>
            <a:pPr marL="222250" lvl="1" indent="0">
              <a:buNone/>
            </a:pPr>
            <a:r>
              <a:rPr lang="en-US" sz="2000" dirty="0"/>
              <a:t>	</a:t>
            </a:r>
            <a:r>
              <a:rPr lang="en-US" sz="2000" dirty="0" smtClean="0"/>
              <a:t>Two weeks out  </a:t>
            </a:r>
          </a:p>
          <a:p>
            <a:pPr marL="222250" lvl="1" indent="0">
              <a:buNone/>
            </a:pPr>
            <a:r>
              <a:rPr lang="en-US" sz="2000" dirty="0"/>
              <a:t>	</a:t>
            </a:r>
            <a:r>
              <a:rPr lang="en-US" sz="2000" dirty="0" smtClean="0"/>
              <a:t>Feb 01 Hurricane predicted to hit coastal areas</a:t>
            </a:r>
            <a:endParaRPr lang="en-US" sz="2000" dirty="0"/>
          </a:p>
          <a:p>
            <a:pPr marL="679450" lvl="3" indent="0">
              <a:buNone/>
            </a:pPr>
            <a:r>
              <a:rPr lang="en-US" sz="1800" dirty="0" smtClean="0"/>
              <a:t>    Feb 08  Hurricane hits coast and is traveling in land</a:t>
            </a:r>
          </a:p>
          <a:p>
            <a:pPr marL="679450" lvl="3" indent="0">
              <a:buNone/>
            </a:pPr>
            <a:r>
              <a:rPr lang="en-US" sz="1800" dirty="0"/>
              <a:t>	</a:t>
            </a:r>
            <a:r>
              <a:rPr lang="en-US" sz="1800" dirty="0" smtClean="0"/>
              <a:t>Feb 10  Damage to power lines by tornados </a:t>
            </a:r>
          </a:p>
          <a:p>
            <a:pPr marL="679450" lvl="3" indent="0">
              <a:buNone/>
            </a:pPr>
            <a:r>
              <a:rPr lang="en-US" sz="1800" dirty="0"/>
              <a:t>	</a:t>
            </a:r>
            <a:r>
              <a:rPr lang="en-US" sz="1800" dirty="0" smtClean="0"/>
              <a:t>Feb 15  Continued rains causing flooding and intermittent Power 	outages)</a:t>
            </a:r>
          </a:p>
        </p:txBody>
      </p:sp>
      <p:sp>
        <p:nvSpPr>
          <p:cNvPr id="15363" name="Slide Number Placeholder 3"/>
          <p:cNvSpPr>
            <a:spLocks noGrp="1"/>
          </p:cNvSpPr>
          <p:nvPr>
            <p:ph type="sldNum" sz="quarter" idx="12"/>
          </p:nvPr>
        </p:nvSpPr>
        <p:spPr>
          <a:noFill/>
        </p:spPr>
        <p:txBody>
          <a:bodyPr/>
          <a:lstStyle/>
          <a:p>
            <a:fld id="{A5AA2A22-6FB5-4553-B49E-1F82D5D2E797}" type="slidenum">
              <a:rPr lang="en-US" smtClean="0"/>
              <a:pPr/>
              <a:t>16</a:t>
            </a:fld>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Module One:  Threat</a:t>
            </a:r>
          </a:p>
        </p:txBody>
      </p:sp>
      <p:sp>
        <p:nvSpPr>
          <p:cNvPr id="15365" name="Content Placeholder 5"/>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r>
              <a:rPr lang="en-US" sz="2000" b="1" dirty="0" smtClean="0"/>
              <a:t>Time line day of exercise leading up to start of table top</a:t>
            </a:r>
          </a:p>
          <a:p>
            <a:pPr marL="222250" lvl="1" indent="0">
              <a:buNone/>
            </a:pPr>
            <a:r>
              <a:rPr lang="en-US" sz="2000" b="1" dirty="0" smtClean="0"/>
              <a:t>Example</a:t>
            </a:r>
          </a:p>
          <a:p>
            <a:pPr lvl="1"/>
            <a:r>
              <a:rPr lang="en-US" sz="2000" b="1" dirty="0" smtClean="0"/>
              <a:t>0800 Flooding (near facility)</a:t>
            </a:r>
          </a:p>
          <a:p>
            <a:pPr lvl="1"/>
            <a:r>
              <a:rPr lang="en-US" sz="2000" b="1" dirty="0" smtClean="0"/>
              <a:t>0900 Power outage</a:t>
            </a:r>
          </a:p>
          <a:p>
            <a:pPr lvl="1"/>
            <a:r>
              <a:rPr lang="en-US" sz="2000" b="1" dirty="0" smtClean="0"/>
              <a:t>1000 Water approaching facility</a:t>
            </a:r>
          </a:p>
          <a:p>
            <a:endParaRPr lang="en-US" sz="2000" dirty="0"/>
          </a:p>
          <a:p>
            <a:endParaRPr lang="en-US" sz="2000" dirty="0" smtClean="0"/>
          </a:p>
        </p:txBody>
      </p:sp>
      <p:sp>
        <p:nvSpPr>
          <p:cNvPr id="15363" name="Slide Number Placeholder 3"/>
          <p:cNvSpPr>
            <a:spLocks noGrp="1"/>
          </p:cNvSpPr>
          <p:nvPr>
            <p:ph type="sldNum" sz="quarter" idx="12"/>
          </p:nvPr>
        </p:nvSpPr>
        <p:spPr>
          <a:noFill/>
        </p:spPr>
        <p:txBody>
          <a:bodyPr/>
          <a:lstStyle/>
          <a:p>
            <a:fld id="{A5AA2A22-6FB5-4553-B49E-1F82D5D2E797}" type="slidenum">
              <a:rPr lang="en-US" smtClean="0"/>
              <a:pPr/>
              <a:t>17</a:t>
            </a:fld>
            <a:endParaRPr lang="en-US" dirty="0" smtClean="0"/>
          </a:p>
        </p:txBody>
      </p:sp>
    </p:spTree>
    <p:extLst>
      <p:ext uri="{BB962C8B-B14F-4D97-AF65-F5344CB8AC3E}">
        <p14:creationId xmlns:p14="http://schemas.microsoft.com/office/powerpoint/2010/main" val="24151487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noAutofit/>
          </a:bodyPr>
          <a:lstStyle/>
          <a:p>
            <a:pPr eaLnBrk="1" hangingPunct="1"/>
            <a:r>
              <a:rPr lang="en-US" sz="3800" dirty="0" smtClean="0">
                <a:latin typeface="Arial" panose="020B0604020202020204" pitchFamily="34" charset="0"/>
                <a:cs typeface="Arial" panose="020B0604020202020204" pitchFamily="34" charset="0"/>
              </a:rPr>
              <a:t>Module One: Discussion Questions</a:t>
            </a:r>
          </a:p>
        </p:txBody>
      </p:sp>
      <p:sp>
        <p:nvSpPr>
          <p:cNvPr id="17412" name="Content Placeholder 4"/>
          <p:cNvSpPr>
            <a:spLocks noGrp="1"/>
          </p:cNvSpPr>
          <p:nvPr>
            <p:ph idx="1"/>
          </p:nvPr>
        </p:nvSpPr>
        <p:spPr bwMode="auto">
          <a:xfrm>
            <a:off x="381000" y="1447800"/>
            <a:ext cx="8382000" cy="4953000"/>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a:pPr>
            <a:r>
              <a:rPr lang="en-US" dirty="0"/>
              <a:t>What is the process by which your organization would receive </a:t>
            </a:r>
            <a:r>
              <a:rPr lang="en-US" dirty="0" smtClean="0"/>
              <a:t>Alerts and information? </a:t>
            </a:r>
            <a:endParaRPr lang="en-US" dirty="0"/>
          </a:p>
          <a:p>
            <a:pPr marL="679450" lvl="1" indent="-457200">
              <a:buFont typeface="+mj-lt"/>
              <a:buAutoNum type="alphaLcPeriod"/>
            </a:pPr>
            <a:r>
              <a:rPr lang="en-US" sz="2000" dirty="0"/>
              <a:t>What organizations would you communicate </a:t>
            </a:r>
            <a:r>
              <a:rPr lang="en-US" sz="2000" dirty="0" smtClean="0"/>
              <a:t>with?</a:t>
            </a:r>
            <a:endParaRPr lang="en-US" sz="2000" dirty="0"/>
          </a:p>
          <a:p>
            <a:pPr marL="679450" lvl="1" indent="-457200">
              <a:buFont typeface="+mj-lt"/>
              <a:buAutoNum type="alphaLcPeriod"/>
            </a:pPr>
            <a:r>
              <a:rPr lang="en-US" sz="2000" dirty="0"/>
              <a:t>Does your organization use </a:t>
            </a:r>
            <a:r>
              <a:rPr lang="en-US" sz="2000" dirty="0">
                <a:hlinkClick r:id="rId3"/>
              </a:rPr>
              <a:t>https://</a:t>
            </a:r>
            <a:r>
              <a:rPr lang="en-US" sz="2000" dirty="0" smtClean="0">
                <a:hlinkClick r:id="rId3"/>
              </a:rPr>
              <a:t>www.frederickcountymd.gov/4727/Emergency-Alerts</a:t>
            </a:r>
            <a:endParaRPr lang="en-US" sz="2000" dirty="0" smtClean="0"/>
          </a:p>
          <a:p>
            <a:pPr marL="457200" indent="-457200">
              <a:buFont typeface="+mj-lt"/>
              <a:buAutoNum type="arabicPeriod"/>
            </a:pPr>
            <a:r>
              <a:rPr lang="en-US" sz="2000" dirty="0" smtClean="0"/>
              <a:t>What </a:t>
            </a:r>
            <a:r>
              <a:rPr lang="en-US" sz="2000" dirty="0" smtClean="0"/>
              <a:t>procedures are initiated in your plan for this pending event?</a:t>
            </a:r>
          </a:p>
          <a:p>
            <a:pPr marL="679450" lvl="1" indent="-457200">
              <a:buFont typeface="+mj-lt"/>
              <a:buAutoNum type="alphaLcPeriod"/>
            </a:pPr>
            <a:endParaRPr lang="en-US" sz="2000" dirty="0"/>
          </a:p>
        </p:txBody>
      </p:sp>
      <p:sp>
        <p:nvSpPr>
          <p:cNvPr id="17410" name="Rectangle 4"/>
          <p:cNvSpPr>
            <a:spLocks noGrp="1" noChangeArrowheads="1"/>
          </p:cNvSpPr>
          <p:nvPr>
            <p:ph type="sldNum" sz="quarter" idx="12"/>
          </p:nvPr>
        </p:nvSpPr>
        <p:spPr>
          <a:noFill/>
        </p:spPr>
        <p:txBody>
          <a:bodyPr/>
          <a:lstStyle/>
          <a:p>
            <a:fld id="{E9C7F105-3705-4762-88B4-D4ED40184C44}" type="slidenum">
              <a:rPr lang="en-US" smtClean="0"/>
              <a:pPr/>
              <a:t>18</a:t>
            </a:fld>
            <a:endParaRPr lang="en-US"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noAutofit/>
          </a:bodyPr>
          <a:lstStyle/>
          <a:p>
            <a:pPr eaLnBrk="1" hangingPunct="1"/>
            <a:r>
              <a:rPr lang="en-US" sz="3800" dirty="0" smtClean="0">
                <a:latin typeface="Arial" panose="020B0604020202020204" pitchFamily="34" charset="0"/>
                <a:cs typeface="Arial" panose="020B0604020202020204" pitchFamily="34" charset="0"/>
              </a:rPr>
              <a:t>Module One: Discussion Questions</a:t>
            </a:r>
          </a:p>
        </p:txBody>
      </p:sp>
      <p:sp>
        <p:nvSpPr>
          <p:cNvPr id="17412" name="Content Placeholder 4"/>
          <p:cNvSpPr>
            <a:spLocks noGrp="1"/>
          </p:cNvSpPr>
          <p:nvPr>
            <p:ph idx="1"/>
          </p:nvPr>
        </p:nvSpPr>
        <p:spPr bwMode="auto">
          <a:xfrm>
            <a:off x="381000" y="1447800"/>
            <a:ext cx="8382000" cy="4953000"/>
          </a:xfrm>
          <a:noFill/>
          <a:ln>
            <a:miter lim="800000"/>
            <a:headEnd/>
            <a:tailEnd/>
          </a:ln>
        </p:spPr>
        <p:txBody>
          <a:bodyPr vert="horz" wrap="square" lIns="91440" tIns="45720" rIns="91440" bIns="45720" numCol="1" anchor="t" anchorCtr="0" compatLnSpc="1">
            <a:prstTxWarp prst="textNoShape">
              <a:avLst/>
            </a:prstTxWarp>
            <a:noAutofit/>
          </a:bodyPr>
          <a:lstStyle/>
          <a:p>
            <a:pPr marL="679450" lvl="1" indent="-457200">
              <a:buFont typeface="+mj-lt"/>
              <a:buAutoNum type="alphaLcPeriod" startAt="4"/>
            </a:pPr>
            <a:r>
              <a:rPr lang="en-US" sz="2000" dirty="0"/>
              <a:t>How does your organization triage the information you receive (e.g., formal reporting, rumors, social media) for further dissemination within your organization and to your staff and </a:t>
            </a:r>
            <a:r>
              <a:rPr lang="en-US" sz="2000" dirty="0" smtClean="0"/>
              <a:t>Patients?</a:t>
            </a:r>
            <a:endParaRPr lang="en-US" sz="2000" dirty="0"/>
          </a:p>
          <a:p>
            <a:pPr marL="457200" lvl="2" indent="0">
              <a:buNone/>
            </a:pPr>
            <a:r>
              <a:rPr lang="en-US" sz="2000" dirty="0" smtClean="0"/>
              <a:t> </a:t>
            </a:r>
            <a:endParaRPr lang="en-US" sz="2000" dirty="0"/>
          </a:p>
          <a:p>
            <a:pPr marL="457200" lvl="2" indent="0">
              <a:buNone/>
            </a:pPr>
            <a:endParaRPr lang="en-US" sz="2000" dirty="0"/>
          </a:p>
        </p:txBody>
      </p:sp>
      <p:sp>
        <p:nvSpPr>
          <p:cNvPr id="17410" name="Rectangle 4"/>
          <p:cNvSpPr>
            <a:spLocks noGrp="1" noChangeArrowheads="1"/>
          </p:cNvSpPr>
          <p:nvPr>
            <p:ph type="sldNum" sz="quarter" idx="12"/>
          </p:nvPr>
        </p:nvSpPr>
        <p:spPr>
          <a:noFill/>
        </p:spPr>
        <p:txBody>
          <a:bodyPr/>
          <a:lstStyle/>
          <a:p>
            <a:fld id="{E9C7F105-3705-4762-88B4-D4ED40184C44}" type="slidenum">
              <a:rPr lang="en-US" smtClean="0"/>
              <a:pPr/>
              <a:t>19</a:t>
            </a:fld>
            <a:endParaRPr lang="en-US" dirty="0" smtClean="0"/>
          </a:p>
        </p:txBody>
      </p:sp>
    </p:spTree>
    <p:extLst>
      <p:ext uri="{BB962C8B-B14F-4D97-AF65-F5344CB8AC3E}">
        <p14:creationId xmlns:p14="http://schemas.microsoft.com/office/powerpoint/2010/main" val="405682256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8366760" cy="1143000"/>
          </a:xfrm>
        </p:spPr>
        <p:txBody>
          <a:bodyPr>
            <a:normAutofit fontScale="90000"/>
          </a:bodyPr>
          <a:lstStyle/>
          <a:p>
            <a:r>
              <a:rPr lang="en-US" dirty="0" smtClean="0">
                <a:latin typeface="Arial" panose="020B0604020202020204" pitchFamily="34" charset="0"/>
                <a:cs typeface="Arial" panose="020B0604020202020204" pitchFamily="34" charset="0"/>
              </a:rPr>
              <a:t>Medical Facility Tabletop Exercise(TTX)</a:t>
            </a:r>
            <a:endParaRPr lang="en-US"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320040" y="1371600"/>
            <a:ext cx="6400800" cy="1981200"/>
          </a:xfrm>
        </p:spPr>
        <p:txBody>
          <a:bodyPr>
            <a:normAutofit fontScale="92500" lnSpcReduction="20000"/>
          </a:bodyPr>
          <a:lstStyle/>
          <a:p>
            <a:endParaRPr lang="en-US" dirty="0" smtClean="0"/>
          </a:p>
          <a:p>
            <a:r>
              <a:rPr lang="en-US" sz="2700" dirty="0" smtClean="0"/>
              <a:t>Exercise Briefing</a:t>
            </a:r>
          </a:p>
          <a:p>
            <a:r>
              <a:rPr lang="en-US" sz="2700" i="1" dirty="0" smtClean="0"/>
              <a:t>Event (</a:t>
            </a:r>
            <a:r>
              <a:rPr lang="en-US" sz="2700" i="1" dirty="0" smtClean="0"/>
              <a:t>Weather/</a:t>
            </a:r>
            <a:r>
              <a:rPr lang="en-US" sz="2700" i="1" dirty="0" err="1" smtClean="0"/>
              <a:t>FloodPoweroutage</a:t>
            </a:r>
            <a:r>
              <a:rPr lang="en-US" sz="2700" i="1" dirty="0" smtClean="0"/>
              <a:t>/</a:t>
            </a:r>
            <a:r>
              <a:rPr lang="en-US" sz="2700" i="1" dirty="0" err="1" smtClean="0"/>
              <a:t>ETC</a:t>
            </a:r>
            <a:r>
              <a:rPr lang="en-US" sz="2700" i="1" dirty="0" smtClean="0"/>
              <a:t>)</a:t>
            </a:r>
          </a:p>
          <a:p>
            <a:endParaRPr lang="en-US" sz="2700" dirty="0"/>
          </a:p>
          <a:p>
            <a:r>
              <a:rPr lang="en-US" sz="2700" dirty="0" smtClean="0"/>
              <a:t>[</a:t>
            </a:r>
            <a:r>
              <a:rPr lang="en-US" sz="2200" b="1" dirty="0" smtClean="0">
                <a:solidFill>
                  <a:srgbClr val="FF0000"/>
                </a:solidFill>
              </a:rPr>
              <a:t>Date</a:t>
            </a:r>
            <a:r>
              <a:rPr lang="en-US" sz="2700" dirty="0" smtClean="0"/>
              <a:t>]</a:t>
            </a:r>
            <a:endParaRPr lang="en-US" sz="2700" dirty="0"/>
          </a:p>
        </p:txBody>
      </p:sp>
      <p:cxnSp>
        <p:nvCxnSpPr>
          <p:cNvPr id="4" name="Straight Connector 3"/>
          <p:cNvCxnSpPr/>
          <p:nvPr/>
        </p:nvCxnSpPr>
        <p:spPr>
          <a:xfrm>
            <a:off x="381000" y="1295400"/>
            <a:ext cx="8229600" cy="0"/>
          </a:xfrm>
          <a:prstGeom prst="line">
            <a:avLst/>
          </a:prstGeom>
          <a:ln w="12700">
            <a:solidFill>
              <a:srgbClr val="002F8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noAutofit/>
          </a:bodyPr>
          <a:lstStyle/>
          <a:p>
            <a:pPr eaLnBrk="1" hangingPunct="1"/>
            <a:r>
              <a:rPr lang="en-US" sz="3800" dirty="0" smtClean="0">
                <a:latin typeface="Arial" panose="020B0604020202020204" pitchFamily="34" charset="0"/>
                <a:cs typeface="Arial" panose="020B0604020202020204" pitchFamily="34" charset="0"/>
              </a:rPr>
              <a:t>Module One: Discussion Questions</a:t>
            </a:r>
          </a:p>
        </p:txBody>
      </p:sp>
      <p:sp>
        <p:nvSpPr>
          <p:cNvPr id="17412" name="Content Placeholder 4"/>
          <p:cNvSpPr>
            <a:spLocks noGrp="1"/>
          </p:cNvSpPr>
          <p:nvPr>
            <p:ph idx="1"/>
          </p:nvPr>
        </p:nvSpPr>
        <p:spPr bwMode="auto">
          <a:xfrm>
            <a:off x="381000" y="1447800"/>
            <a:ext cx="8382000" cy="4953000"/>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startAt="2"/>
            </a:pPr>
            <a:r>
              <a:rPr lang="en-US" dirty="0"/>
              <a:t>What information sharing and dissemination processes does your organization currently have in place to alert your staff and your </a:t>
            </a:r>
            <a:r>
              <a:rPr lang="en-US" dirty="0" smtClean="0"/>
              <a:t>patients? </a:t>
            </a:r>
            <a:endParaRPr lang="en-US" dirty="0"/>
          </a:p>
          <a:p>
            <a:pPr marL="679450" lvl="1" indent="-457200">
              <a:buFont typeface="+mj-lt"/>
              <a:buAutoNum type="alphaLcPeriod"/>
            </a:pPr>
            <a:r>
              <a:rPr lang="en-US" sz="2000" dirty="0"/>
              <a:t>What notification capabilities (e.g., alerts, email, telecom, text message, special tools) do you use to share information and communicate protective measures implementation?</a:t>
            </a:r>
          </a:p>
          <a:p>
            <a:pPr marL="679450" lvl="1" indent="-457200">
              <a:buFont typeface="+mj-lt"/>
              <a:buAutoNum type="alphaLcPeriod"/>
            </a:pPr>
            <a:r>
              <a:rPr lang="en-US" sz="2000" dirty="0"/>
              <a:t>Are there technological barriers, legal considerations, or institutional sensitivities that might affect information sharing, such as </a:t>
            </a:r>
            <a:r>
              <a:rPr lang="en-US" sz="2000" dirty="0" err="1" smtClean="0"/>
              <a:t>HIPPA</a:t>
            </a:r>
            <a:r>
              <a:rPr lang="en-US" sz="2000" dirty="0" smtClean="0"/>
              <a:t>? </a:t>
            </a:r>
            <a:endParaRPr lang="en-US" sz="2000" dirty="0"/>
          </a:p>
        </p:txBody>
      </p:sp>
      <p:sp>
        <p:nvSpPr>
          <p:cNvPr id="17410" name="Rectangle 4"/>
          <p:cNvSpPr>
            <a:spLocks noGrp="1" noChangeArrowheads="1"/>
          </p:cNvSpPr>
          <p:nvPr>
            <p:ph type="sldNum" sz="quarter" idx="12"/>
          </p:nvPr>
        </p:nvSpPr>
        <p:spPr>
          <a:noFill/>
        </p:spPr>
        <p:txBody>
          <a:bodyPr/>
          <a:lstStyle/>
          <a:p>
            <a:fld id="{E9C7F105-3705-4762-88B4-D4ED40184C44}" type="slidenum">
              <a:rPr lang="en-US" smtClean="0"/>
              <a:pPr/>
              <a:t>20</a:t>
            </a:fld>
            <a:endParaRPr lang="en-US" dirty="0" smtClean="0"/>
          </a:p>
        </p:txBody>
      </p:sp>
    </p:spTree>
    <p:extLst>
      <p:ext uri="{BB962C8B-B14F-4D97-AF65-F5344CB8AC3E}">
        <p14:creationId xmlns:p14="http://schemas.microsoft.com/office/powerpoint/2010/main" val="179083978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noAutofit/>
          </a:bodyPr>
          <a:lstStyle/>
          <a:p>
            <a:pPr eaLnBrk="1" hangingPunct="1"/>
            <a:r>
              <a:rPr lang="en-US" sz="3800" dirty="0" smtClean="0">
                <a:latin typeface="Arial" panose="020B0604020202020204" pitchFamily="34" charset="0"/>
                <a:cs typeface="Arial" panose="020B0604020202020204" pitchFamily="34" charset="0"/>
              </a:rPr>
              <a:t>Module One: Discussion Questions</a:t>
            </a:r>
          </a:p>
        </p:txBody>
      </p:sp>
      <p:sp>
        <p:nvSpPr>
          <p:cNvPr id="17412" name="Content Placeholder 4"/>
          <p:cNvSpPr>
            <a:spLocks noGrp="1"/>
          </p:cNvSpPr>
          <p:nvPr>
            <p:ph idx="1"/>
          </p:nvPr>
        </p:nvSpPr>
        <p:spPr bwMode="auto">
          <a:xfrm>
            <a:off x="381000" y="1447800"/>
            <a:ext cx="8382000" cy="4953000"/>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startAt="3"/>
            </a:pPr>
            <a:r>
              <a:rPr lang="en-US" dirty="0"/>
              <a:t>In the event that your organization receives information related to potential threats against your facilities and personnel, how would you communicate this information to appropriate entities (local law enforcement agencies, your JTTF, FBI, your DHS Office of Infrastructure Protection PSA, etc.)? </a:t>
            </a:r>
          </a:p>
          <a:p>
            <a:pPr marL="679450" lvl="1" indent="-457200">
              <a:buFont typeface="+mj-lt"/>
              <a:buAutoNum type="alphaLcPeriod"/>
            </a:pPr>
            <a:endParaRPr lang="en-US" sz="2000" dirty="0"/>
          </a:p>
        </p:txBody>
      </p:sp>
      <p:sp>
        <p:nvSpPr>
          <p:cNvPr id="17410" name="Rectangle 4"/>
          <p:cNvSpPr>
            <a:spLocks noGrp="1" noChangeArrowheads="1"/>
          </p:cNvSpPr>
          <p:nvPr>
            <p:ph type="sldNum" sz="quarter" idx="12"/>
          </p:nvPr>
        </p:nvSpPr>
        <p:spPr>
          <a:noFill/>
        </p:spPr>
        <p:txBody>
          <a:bodyPr/>
          <a:lstStyle/>
          <a:p>
            <a:fld id="{E9C7F105-3705-4762-88B4-D4ED40184C44}" type="slidenum">
              <a:rPr lang="en-US" smtClean="0"/>
              <a:pPr/>
              <a:t>21</a:t>
            </a:fld>
            <a:endParaRPr lang="en-US" dirty="0" smtClean="0"/>
          </a:p>
        </p:txBody>
      </p:sp>
    </p:spTree>
    <p:extLst>
      <p:ext uri="{BB962C8B-B14F-4D97-AF65-F5344CB8AC3E}">
        <p14:creationId xmlns:p14="http://schemas.microsoft.com/office/powerpoint/2010/main" val="1727765996"/>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noAutofit/>
          </a:bodyPr>
          <a:lstStyle/>
          <a:p>
            <a:pPr eaLnBrk="1" hangingPunct="1"/>
            <a:r>
              <a:rPr lang="en-US" sz="3800" dirty="0" smtClean="0">
                <a:latin typeface="Arial" panose="020B0604020202020204" pitchFamily="34" charset="0"/>
                <a:cs typeface="Arial" panose="020B0604020202020204" pitchFamily="34" charset="0"/>
              </a:rPr>
              <a:t>Module One: Discussion Questions</a:t>
            </a:r>
          </a:p>
        </p:txBody>
      </p:sp>
      <p:sp>
        <p:nvSpPr>
          <p:cNvPr id="17412" name="Content Placeholder 4"/>
          <p:cNvSpPr>
            <a:spLocks noGrp="1"/>
          </p:cNvSpPr>
          <p:nvPr>
            <p:ph idx="1"/>
          </p:nvPr>
        </p:nvSpPr>
        <p:spPr bwMode="auto">
          <a:xfrm>
            <a:off x="381000" y="1447800"/>
            <a:ext cx="8382000" cy="4953000"/>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startAt="5"/>
            </a:pPr>
            <a:r>
              <a:rPr lang="en-US" dirty="0" smtClean="0"/>
              <a:t>Given </a:t>
            </a:r>
            <a:r>
              <a:rPr lang="en-US" dirty="0"/>
              <a:t>evidence of a credible threat to the facilities or </a:t>
            </a:r>
            <a:r>
              <a:rPr lang="en-US" dirty="0" smtClean="0"/>
              <a:t>patients, </a:t>
            </a:r>
            <a:r>
              <a:rPr lang="en-US" dirty="0"/>
              <a:t>what </a:t>
            </a:r>
            <a:r>
              <a:rPr lang="en-US" u="sng" dirty="0">
                <a:hlinkClick r:id="rId3"/>
              </a:rPr>
              <a:t>protective security measures</a:t>
            </a:r>
            <a:r>
              <a:rPr lang="en-US" dirty="0"/>
              <a:t> or recommendations, if any, will be employed at your </a:t>
            </a:r>
            <a:r>
              <a:rPr lang="en-US" dirty="0" smtClean="0"/>
              <a:t>organization?</a:t>
            </a:r>
            <a:endParaRPr lang="en-US" dirty="0"/>
          </a:p>
          <a:p>
            <a:pPr marL="679450" lvl="1" indent="-457200">
              <a:buFont typeface="+mj-lt"/>
              <a:buAutoNum type="alphaLcPeriod"/>
            </a:pPr>
            <a:r>
              <a:rPr lang="en-US" sz="2000" dirty="0"/>
              <a:t>Does your organization review your emergency response plans (e.g., Site Security Plans, Emergency Occupancy Plans, Emergency Actions Plans, or other appropriate plans)?</a:t>
            </a:r>
          </a:p>
          <a:p>
            <a:pPr marL="679450" lvl="1" indent="-457200">
              <a:buFont typeface="+mj-lt"/>
              <a:buAutoNum type="alphaLcPeriod"/>
            </a:pPr>
            <a:r>
              <a:rPr lang="en-US" sz="2000" dirty="0"/>
              <a:t>Do you coordinate protective measure implementation with any other organization within your </a:t>
            </a:r>
            <a:r>
              <a:rPr lang="en-US" sz="2000" dirty="0" smtClean="0"/>
              <a:t>specialty? </a:t>
            </a:r>
            <a:endParaRPr lang="en-US" sz="2000" dirty="0"/>
          </a:p>
        </p:txBody>
      </p:sp>
      <p:sp>
        <p:nvSpPr>
          <p:cNvPr id="17410" name="Rectangle 4"/>
          <p:cNvSpPr>
            <a:spLocks noGrp="1" noChangeArrowheads="1"/>
          </p:cNvSpPr>
          <p:nvPr>
            <p:ph type="sldNum" sz="quarter" idx="12"/>
          </p:nvPr>
        </p:nvSpPr>
        <p:spPr>
          <a:noFill/>
        </p:spPr>
        <p:txBody>
          <a:bodyPr/>
          <a:lstStyle/>
          <a:p>
            <a:fld id="{E9C7F105-3705-4762-88B4-D4ED40184C44}" type="slidenum">
              <a:rPr lang="en-US" smtClean="0"/>
              <a:pPr/>
              <a:t>22</a:t>
            </a:fld>
            <a:endParaRPr lang="en-US" dirty="0" smtClean="0"/>
          </a:p>
        </p:txBody>
      </p:sp>
    </p:spTree>
    <p:extLst>
      <p:ext uri="{BB962C8B-B14F-4D97-AF65-F5344CB8AC3E}">
        <p14:creationId xmlns:p14="http://schemas.microsoft.com/office/powerpoint/2010/main" val="124675014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noAutofit/>
          </a:bodyPr>
          <a:lstStyle/>
          <a:p>
            <a:pPr eaLnBrk="1" hangingPunct="1"/>
            <a:r>
              <a:rPr lang="en-US" sz="3800" dirty="0" smtClean="0">
                <a:latin typeface="Arial" panose="020B0604020202020204" pitchFamily="34" charset="0"/>
                <a:cs typeface="Arial" panose="020B0604020202020204" pitchFamily="34" charset="0"/>
              </a:rPr>
              <a:t>Module One: Discussion Questions</a:t>
            </a:r>
          </a:p>
        </p:txBody>
      </p:sp>
      <p:sp>
        <p:nvSpPr>
          <p:cNvPr id="17412" name="Content Placeholder 4"/>
          <p:cNvSpPr>
            <a:spLocks noGrp="1"/>
          </p:cNvSpPr>
          <p:nvPr>
            <p:ph idx="1"/>
          </p:nvPr>
        </p:nvSpPr>
        <p:spPr bwMode="auto">
          <a:xfrm>
            <a:off x="381000" y="1447800"/>
            <a:ext cx="8382000" cy="4953000"/>
          </a:xfrm>
          <a:noFill/>
          <a:ln>
            <a:miter lim="800000"/>
            <a:headEnd/>
            <a:tailEnd/>
          </a:ln>
        </p:spPr>
        <p:txBody>
          <a:bodyPr vert="horz" wrap="square" lIns="91440" tIns="45720" rIns="91440" bIns="45720" numCol="1" anchor="t" anchorCtr="0" compatLnSpc="1">
            <a:prstTxWarp prst="textNoShape">
              <a:avLst/>
            </a:prstTxWarp>
            <a:noAutofit/>
          </a:bodyPr>
          <a:lstStyle/>
          <a:p>
            <a:pPr marL="679450" lvl="1" indent="-457200">
              <a:buFont typeface="+mj-lt"/>
              <a:buAutoNum type="alphaLcPeriod" startAt="3"/>
            </a:pPr>
            <a:r>
              <a:rPr lang="en-US" sz="2000" dirty="0" smtClean="0"/>
              <a:t>Do </a:t>
            </a:r>
            <a:r>
              <a:rPr lang="en-US" sz="2000" dirty="0"/>
              <a:t>you coordinate protective measure implementation with government entities, such as law enforcement agencies and your DHS Office of Infrastructure Protection PSA?</a:t>
            </a:r>
          </a:p>
          <a:p>
            <a:pPr marL="0" indent="0">
              <a:buNone/>
            </a:pPr>
            <a:r>
              <a:rPr lang="en-US" sz="2400" dirty="0"/>
              <a:t/>
            </a:r>
            <a:br>
              <a:rPr lang="en-US" sz="2400" dirty="0"/>
            </a:br>
            <a:endParaRPr lang="en-US" sz="4000" dirty="0"/>
          </a:p>
        </p:txBody>
      </p:sp>
      <p:sp>
        <p:nvSpPr>
          <p:cNvPr id="17410" name="Rectangle 4"/>
          <p:cNvSpPr>
            <a:spLocks noGrp="1" noChangeArrowheads="1"/>
          </p:cNvSpPr>
          <p:nvPr>
            <p:ph type="sldNum" sz="quarter" idx="12"/>
          </p:nvPr>
        </p:nvSpPr>
        <p:spPr>
          <a:noFill/>
        </p:spPr>
        <p:txBody>
          <a:bodyPr/>
          <a:lstStyle/>
          <a:p>
            <a:fld id="{E9C7F105-3705-4762-88B4-D4ED40184C44}" type="slidenum">
              <a:rPr lang="en-US" smtClean="0"/>
              <a:pPr/>
              <a:t>23</a:t>
            </a:fld>
            <a:endParaRPr lang="en-US" dirty="0" smtClean="0"/>
          </a:p>
        </p:txBody>
      </p:sp>
    </p:spTree>
    <p:extLst>
      <p:ext uri="{BB962C8B-B14F-4D97-AF65-F5344CB8AC3E}">
        <p14:creationId xmlns:p14="http://schemas.microsoft.com/office/powerpoint/2010/main" val="2105472666"/>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362200"/>
            <a:ext cx="8229600" cy="1143000"/>
          </a:xfrm>
        </p:spPr>
        <p:txBody>
          <a:bodyPr>
            <a:normAutofit/>
          </a:bodyPr>
          <a:lstStyle/>
          <a:p>
            <a:pPr algn="ctr"/>
            <a:r>
              <a:rPr lang="en-US" sz="4800" b="1" dirty="0" smtClean="0">
                <a:latin typeface="Arial" panose="020B0604020202020204" pitchFamily="34" charset="0"/>
                <a:cs typeface="Arial" panose="020B0604020202020204" pitchFamily="34" charset="0"/>
              </a:rPr>
              <a:t>BREAK</a:t>
            </a:r>
            <a:endParaRPr lang="en-US" sz="4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5DFF13A9-1037-4D5A-A349-B944681F0EB5}" type="slidenum">
              <a:rPr lang="en-US" smtClean="0"/>
              <a:pPr/>
              <a:t>24</a:t>
            </a:fld>
            <a:endParaRPr lang="en-US" dirty="0"/>
          </a:p>
        </p:txBody>
      </p:sp>
    </p:spTree>
    <p:extLst>
      <p:ext uri="{BB962C8B-B14F-4D97-AF65-F5344CB8AC3E}">
        <p14:creationId xmlns:p14="http://schemas.microsoft.com/office/powerpoint/2010/main" val="28176843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a:xfrm>
            <a:off x="457200" y="2514600"/>
            <a:ext cx="8229600" cy="1143000"/>
          </a:xfrm>
        </p:spPr>
        <p:txBody>
          <a:bodyPr>
            <a:normAutofit/>
          </a:bodyPr>
          <a:lstStyle/>
          <a:p>
            <a:pPr algn="ctr"/>
            <a:r>
              <a:rPr lang="en-US" dirty="0" smtClean="0">
                <a:latin typeface="Arial" panose="020B0604020202020204" pitchFamily="34" charset="0"/>
                <a:cs typeface="Arial" panose="020B0604020202020204" pitchFamily="34" charset="0"/>
              </a:rPr>
              <a:t>Module Two: Incident</a:t>
            </a:r>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25</a:t>
            </a:fld>
            <a:endParaRPr lang="en-US" dirty="0" smtClean="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Module </a:t>
            </a:r>
            <a:r>
              <a:rPr lang="en-US" dirty="0" smtClean="0">
                <a:latin typeface="Arial" panose="020B0604020202020204" pitchFamily="34" charset="0"/>
                <a:cs typeface="Arial" panose="020B0604020202020204" pitchFamily="34" charset="0"/>
              </a:rPr>
              <a:t>Two: Incident</a:t>
            </a:r>
          </a:p>
        </p:txBody>
      </p:sp>
      <p:sp>
        <p:nvSpPr>
          <p:cNvPr id="19461" name="Content Placeholder 5"/>
          <p:cNvSpPr>
            <a:spLocks noGrp="1"/>
          </p:cNvSpPr>
          <p:nvPr>
            <p:ph idx="1"/>
          </p:nvPr>
        </p:nvSpPr>
        <p:spPr bwMode="auto">
          <a:xfrm>
            <a:off x="457200" y="1371600"/>
            <a:ext cx="8229600" cy="4449763"/>
          </a:xfrm>
          <a:noFill/>
          <a:ln>
            <a:miter lim="800000"/>
            <a:headEnd/>
            <a:tailEnd/>
          </a:ln>
        </p:spPr>
        <p:txBody>
          <a:bodyPr vert="horz" wrap="square" lIns="91440" tIns="45720" rIns="91440" bIns="45720" numCol="1" anchor="t" anchorCtr="0" compatLnSpc="1">
            <a:prstTxWarp prst="textNoShape">
              <a:avLst/>
            </a:prstTxWarp>
            <a:noAutofit/>
          </a:bodyPr>
          <a:lstStyle/>
          <a:p>
            <a:pPr marL="0" indent="0">
              <a:buNone/>
            </a:pPr>
            <a:r>
              <a:rPr lang="en-US" sz="2000" b="1" dirty="0">
                <a:solidFill>
                  <a:srgbClr val="FF0000"/>
                </a:solidFill>
              </a:rPr>
              <a:t>[Enter date of exercise]</a:t>
            </a:r>
            <a:br>
              <a:rPr lang="en-US" sz="2000" b="1" dirty="0">
                <a:solidFill>
                  <a:srgbClr val="FF0000"/>
                </a:solidFill>
              </a:rPr>
            </a:br>
            <a:r>
              <a:rPr lang="en-US" sz="2000" dirty="0">
                <a:solidFill>
                  <a:srgbClr val="FF0000"/>
                </a:solidFill>
              </a:rPr>
              <a:t>[Insert city name</a:t>
            </a:r>
            <a:r>
              <a:rPr lang="en-US" sz="2000" dirty="0" smtClean="0">
                <a:solidFill>
                  <a:srgbClr val="FF0000"/>
                </a:solidFill>
              </a:rPr>
              <a:t>]</a:t>
            </a:r>
          </a:p>
          <a:p>
            <a:pPr marL="0" indent="0">
              <a:buNone/>
            </a:pPr>
            <a:endParaRPr lang="en-US" sz="2000" dirty="0"/>
          </a:p>
          <a:p>
            <a:r>
              <a:rPr lang="en-US" sz="2000" b="1" dirty="0"/>
              <a:t>10:06 a.m.: </a:t>
            </a:r>
            <a:r>
              <a:rPr lang="en-US" sz="2000" dirty="0" smtClean="0">
                <a:solidFill>
                  <a:srgbClr val="FF0000"/>
                </a:solidFill>
              </a:rPr>
              <a:t>[</a:t>
            </a:r>
            <a:r>
              <a:rPr lang="en-US" sz="2000" dirty="0">
                <a:solidFill>
                  <a:srgbClr val="FF0000"/>
                </a:solidFill>
              </a:rPr>
              <a:t>insert city] [insert your </a:t>
            </a:r>
            <a:r>
              <a:rPr lang="en-US" sz="2000" dirty="0" smtClean="0">
                <a:solidFill>
                  <a:srgbClr val="FF0000"/>
                </a:solidFill>
              </a:rPr>
              <a:t>Organization’s Facility/Enter threat information based on </a:t>
            </a:r>
            <a:r>
              <a:rPr lang="en-US" sz="2000" dirty="0" smtClean="0">
                <a:solidFill>
                  <a:srgbClr val="FF0000"/>
                </a:solidFill>
              </a:rPr>
              <a:t>scenario]</a:t>
            </a:r>
            <a:endParaRPr lang="en-US" dirty="0" smtClean="0">
              <a:solidFill>
                <a:schemeClr val="tx1"/>
              </a:solidFill>
            </a:endParaRPr>
          </a:p>
        </p:txBody>
      </p:sp>
      <p:sp>
        <p:nvSpPr>
          <p:cNvPr id="19459" name="Slide Number Placeholder 3"/>
          <p:cNvSpPr>
            <a:spLocks noGrp="1"/>
          </p:cNvSpPr>
          <p:nvPr>
            <p:ph type="sldNum" sz="quarter" idx="12"/>
          </p:nvPr>
        </p:nvSpPr>
        <p:spPr>
          <a:noFill/>
        </p:spPr>
        <p:txBody>
          <a:bodyPr/>
          <a:lstStyle/>
          <a:p>
            <a:fld id="{45269BE8-BC79-4880-B596-791D40B5B1C5}" type="slidenum">
              <a:rPr lang="en-US" smtClean="0"/>
              <a:pPr/>
              <a:t>26</a:t>
            </a:fld>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Module Two: Discussion Questions</a:t>
            </a:r>
          </a:p>
        </p:txBody>
      </p:sp>
      <p:sp>
        <p:nvSpPr>
          <p:cNvPr id="21508"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a:pPr>
            <a:r>
              <a:rPr lang="en-US" dirty="0"/>
              <a:t>Do facility incident response plans (e.g. Site Security Plans, Emergency Action Plans, Emergency Response Plans, or other appropriate plans) contain protocol for responding to </a:t>
            </a:r>
            <a:r>
              <a:rPr lang="en-US" dirty="0" smtClean="0"/>
              <a:t>this event</a:t>
            </a:r>
            <a:r>
              <a:rPr lang="en-US" dirty="0"/>
              <a:t>?</a:t>
            </a:r>
          </a:p>
          <a:p>
            <a:pPr marL="679450" lvl="1" indent="-457200">
              <a:buFont typeface="+mj-lt"/>
              <a:buAutoNum type="alphaLcPeriod"/>
            </a:pPr>
            <a:r>
              <a:rPr lang="en-US" sz="2000" dirty="0"/>
              <a:t>Is staff trained for this type of emergency incident? </a:t>
            </a:r>
          </a:p>
          <a:p>
            <a:pPr marL="971550" lvl="2" indent="-514350">
              <a:buFont typeface="+mj-lt"/>
              <a:buAutoNum type="romanLcPeriod"/>
            </a:pPr>
            <a:r>
              <a:rPr lang="en-US" sz="2000" dirty="0"/>
              <a:t>Is emergency contact information made available to the call desk? </a:t>
            </a:r>
          </a:p>
          <a:p>
            <a:pPr marL="971550" lvl="2" indent="-514350">
              <a:buFont typeface="+mj-lt"/>
              <a:buAutoNum type="romanLcPeriod"/>
            </a:pPr>
            <a:r>
              <a:rPr lang="en-US" sz="2000" dirty="0"/>
              <a:t>Are procedures in place for sheltering-in-place versus evacuation?  </a:t>
            </a:r>
          </a:p>
          <a:p>
            <a:pPr marL="679450" lvl="1" indent="-457200">
              <a:buFont typeface="+mj-lt"/>
              <a:buAutoNum type="alphaLcPeriod"/>
            </a:pPr>
            <a:r>
              <a:rPr lang="en-US" sz="2000" dirty="0"/>
              <a:t>Do you have notification systems in place to warn staff and </a:t>
            </a:r>
            <a:r>
              <a:rPr lang="en-US" sz="2000" dirty="0" smtClean="0"/>
              <a:t>patients </a:t>
            </a:r>
            <a:r>
              <a:rPr lang="en-US" sz="2000" dirty="0"/>
              <a:t>both on site and offsite during such an incident?</a:t>
            </a:r>
          </a:p>
          <a:p>
            <a:pPr marL="457200" lvl="0" indent="-457200">
              <a:buFont typeface="+mj-lt"/>
              <a:buAutoNum type="alphaLcPeriod"/>
            </a:pPr>
            <a:endParaRPr lang="en-US" dirty="0" smtClean="0"/>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27</a:t>
            </a:fld>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Module Two: Discussion Questions</a:t>
            </a:r>
          </a:p>
        </p:txBody>
      </p:sp>
      <p:sp>
        <p:nvSpPr>
          <p:cNvPr id="21508"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679450" lvl="1" indent="-457200">
              <a:buFont typeface="+mj-lt"/>
              <a:buAutoNum type="alphaLcPeriod" startAt="3"/>
            </a:pPr>
            <a:r>
              <a:rPr lang="en-US" sz="2000" dirty="0"/>
              <a:t>Is there a way to account for staff (i.e., those who reported for work that day versus those on leave)?</a:t>
            </a:r>
          </a:p>
          <a:p>
            <a:pPr marL="679450" lvl="1" indent="-457200">
              <a:buFont typeface="+mj-lt"/>
              <a:buAutoNum type="alphaLcPeriod" startAt="3"/>
            </a:pPr>
            <a:r>
              <a:rPr lang="en-US" sz="2000" dirty="0"/>
              <a:t>What does the facility emergency coordinator need to consider (e.g., injuries, evacuation routes, hospitals)?</a:t>
            </a:r>
          </a:p>
          <a:p>
            <a:pPr marL="679450" lvl="1" indent="-457200">
              <a:buFont typeface="+mj-lt"/>
              <a:buAutoNum type="alphaLcPeriod" startAt="3"/>
            </a:pPr>
            <a:r>
              <a:rPr lang="en-US" sz="2000" dirty="0"/>
              <a:t>What other life safety issues should be considered?</a:t>
            </a:r>
          </a:p>
          <a:p>
            <a:pPr marL="457200" lvl="0" indent="-457200">
              <a:buFont typeface="+mj-lt"/>
              <a:buAutoNum type="alphaLcPeriod"/>
            </a:pPr>
            <a:endParaRPr lang="en-US" dirty="0" smtClean="0"/>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28</a:t>
            </a:fld>
            <a:endParaRPr lang="en-US" dirty="0" smtClean="0"/>
          </a:p>
        </p:txBody>
      </p:sp>
    </p:spTree>
    <p:extLst>
      <p:ext uri="{BB962C8B-B14F-4D97-AF65-F5344CB8AC3E}">
        <p14:creationId xmlns:p14="http://schemas.microsoft.com/office/powerpoint/2010/main" val="2935786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Module Two: Discussion Questions</a:t>
            </a:r>
          </a:p>
        </p:txBody>
      </p:sp>
      <p:sp>
        <p:nvSpPr>
          <p:cNvPr id="21508"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startAt="2"/>
            </a:pPr>
            <a:r>
              <a:rPr lang="en-US" dirty="0"/>
              <a:t>Is there security onsite at your facility? </a:t>
            </a:r>
          </a:p>
          <a:p>
            <a:pPr marL="679450" lvl="1" indent="-457200">
              <a:buFont typeface="+mj-lt"/>
              <a:buAutoNum type="alphaLcPeriod"/>
            </a:pPr>
            <a:r>
              <a:rPr lang="en-US" sz="2000" dirty="0"/>
              <a:t>How is security trained to respond to this type of incident? What are their roles and responsibilities?</a:t>
            </a:r>
          </a:p>
          <a:p>
            <a:pPr marL="679450" lvl="1" indent="-457200">
              <a:buFont typeface="+mj-lt"/>
              <a:buAutoNum type="alphaLcPeriod"/>
            </a:pPr>
            <a:r>
              <a:rPr lang="en-US" sz="2000" dirty="0" smtClean="0"/>
              <a:t>How do your security </a:t>
            </a:r>
            <a:r>
              <a:rPr lang="en-US" sz="2000" dirty="0"/>
              <a:t>personnel and first responders </a:t>
            </a:r>
            <a:r>
              <a:rPr lang="en-US" sz="2000" dirty="0" smtClean="0"/>
              <a:t>Communicate? </a:t>
            </a:r>
            <a:r>
              <a:rPr lang="en-US" sz="2000" dirty="0"/>
              <a:t>Are plans in place for agencies to communicate if they cannot communicate via radio?</a:t>
            </a:r>
          </a:p>
          <a:p>
            <a:pPr marL="679450" lvl="1" indent="-457200">
              <a:buFont typeface="+mj-lt"/>
              <a:buAutoNum type="alphaLcPeriod"/>
            </a:pPr>
            <a:r>
              <a:rPr lang="en-US" sz="2000" dirty="0"/>
              <a:t>Is security clearly identifiable upon arrival of law enforcement?</a:t>
            </a:r>
          </a:p>
          <a:p>
            <a:pPr marL="457200" lvl="0" indent="-457200">
              <a:buFont typeface="+mj-lt"/>
              <a:buAutoNum type="alphaLcPeriod"/>
            </a:pPr>
            <a:endParaRPr lang="en-US" dirty="0" smtClean="0"/>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29</a:t>
            </a:fld>
            <a:endParaRPr lang="en-US" dirty="0" smtClean="0"/>
          </a:p>
        </p:txBody>
      </p:sp>
    </p:spTree>
    <p:extLst>
      <p:ext uri="{BB962C8B-B14F-4D97-AF65-F5344CB8AC3E}">
        <p14:creationId xmlns:p14="http://schemas.microsoft.com/office/powerpoint/2010/main" val="2285853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Welcome and Overview</a:t>
            </a:r>
            <a:endParaRPr lang="en-US" sz="3800" dirty="0">
              <a:latin typeface="Arial" panose="020B0604020202020204" pitchFamily="34" charset="0"/>
              <a:cs typeface="Arial" panose="020B0604020202020204" pitchFamily="34" charset="0"/>
            </a:endParaRPr>
          </a:p>
        </p:txBody>
      </p:sp>
      <p:sp>
        <p:nvSpPr>
          <p:cNvPr id="4" name="Content Placeholder 3"/>
          <p:cNvSpPr>
            <a:spLocks noGrp="1"/>
          </p:cNvSpPr>
          <p:nvPr>
            <p:ph idx="1"/>
          </p:nvPr>
        </p:nvSpPr>
        <p:spPr/>
        <p:txBody>
          <a:bodyPr>
            <a:normAutofit/>
          </a:bodyPr>
          <a:lstStyle/>
          <a:p>
            <a:r>
              <a:rPr lang="en-US" dirty="0" smtClean="0">
                <a:solidFill>
                  <a:srgbClr val="FF0000"/>
                </a:solidFill>
              </a:rPr>
              <a:t>[Name]</a:t>
            </a:r>
          </a:p>
          <a:p>
            <a:r>
              <a:rPr lang="en-US" dirty="0" smtClean="0">
                <a:solidFill>
                  <a:srgbClr val="FF0000"/>
                </a:solidFill>
              </a:rPr>
              <a:t>[Title (e.g., Exercise Director or Lead Planner)]</a:t>
            </a:r>
          </a:p>
          <a:p>
            <a:r>
              <a:rPr lang="en-US" dirty="0" smtClean="0">
                <a:solidFill>
                  <a:srgbClr val="FF0000"/>
                </a:solidFill>
              </a:rPr>
              <a:t>[Organization]</a:t>
            </a:r>
            <a:endParaRPr lang="en-US" dirty="0">
              <a:solidFill>
                <a:srgbClr val="FF0000"/>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DFF13A9-1037-4D5A-A349-B944681F0EB5}"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Module Two: Discussion Questions</a:t>
            </a:r>
          </a:p>
        </p:txBody>
      </p:sp>
      <p:sp>
        <p:nvSpPr>
          <p:cNvPr id="21508"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startAt="3"/>
            </a:pPr>
            <a:r>
              <a:rPr lang="en-US" dirty="0"/>
              <a:t>Does this facility have physical security measures that may be relevant to this scenario?</a:t>
            </a:r>
          </a:p>
          <a:p>
            <a:pPr marL="679450" lvl="1" indent="-457200">
              <a:buFont typeface="+mj-lt"/>
              <a:buAutoNum type="alphaLcPeriod"/>
            </a:pPr>
            <a:r>
              <a:rPr lang="en-US" sz="2000" dirty="0"/>
              <a:t>Is there any type of perimeter security (e.g., fences, doors, gates)?</a:t>
            </a:r>
          </a:p>
          <a:p>
            <a:pPr marL="679450" lvl="1" indent="-457200">
              <a:buFont typeface="+mj-lt"/>
              <a:buAutoNum type="alphaLcPeriod"/>
            </a:pPr>
            <a:r>
              <a:rPr lang="en-US" sz="2000" dirty="0"/>
              <a:t>What types of vehicle control checkpoints are present (e.g., barriers, driveways, parking lots)?</a:t>
            </a:r>
          </a:p>
          <a:p>
            <a:pPr marL="679450" lvl="1" indent="-457200">
              <a:buFont typeface="+mj-lt"/>
              <a:buAutoNum type="alphaLcPeriod"/>
            </a:pPr>
            <a:r>
              <a:rPr lang="en-US" sz="2000" dirty="0"/>
              <a:t>Does the public have access to the facility?</a:t>
            </a:r>
          </a:p>
          <a:p>
            <a:pPr marL="457200" lvl="0" indent="-457200">
              <a:buFont typeface="+mj-lt"/>
              <a:buAutoNum type="alphaLcPeriod"/>
            </a:pPr>
            <a:endParaRPr lang="en-US" dirty="0" smtClean="0"/>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30</a:t>
            </a:fld>
            <a:endParaRPr lang="en-US" dirty="0" smtClean="0"/>
          </a:p>
        </p:txBody>
      </p:sp>
    </p:spTree>
    <p:extLst>
      <p:ext uri="{BB962C8B-B14F-4D97-AF65-F5344CB8AC3E}">
        <p14:creationId xmlns:p14="http://schemas.microsoft.com/office/powerpoint/2010/main" val="32209635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Module Two: Discussion Questions</a:t>
            </a:r>
          </a:p>
        </p:txBody>
      </p:sp>
      <p:sp>
        <p:nvSpPr>
          <p:cNvPr id="21508"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startAt="4"/>
            </a:pPr>
            <a:r>
              <a:rPr lang="en-US" dirty="0"/>
              <a:t>How is the emergency response coordinated</a:t>
            </a:r>
            <a:r>
              <a:rPr lang="en-US" sz="2000" dirty="0"/>
              <a:t>?</a:t>
            </a:r>
          </a:p>
          <a:p>
            <a:pPr marL="679450" lvl="1" indent="-457200">
              <a:buFont typeface="+mj-lt"/>
              <a:buAutoNum type="alphaLcPeriod"/>
            </a:pPr>
            <a:r>
              <a:rPr lang="en-US" sz="2000" dirty="0"/>
              <a:t>Are any of the facility’s incident response plans provided to first responders in preparation for potential incidents?</a:t>
            </a:r>
          </a:p>
          <a:p>
            <a:pPr marL="971550" lvl="2" indent="-514350">
              <a:buFont typeface="+mj-lt"/>
              <a:buAutoNum type="romanLcPeriod"/>
            </a:pPr>
            <a:r>
              <a:rPr lang="en-US" sz="2000" dirty="0"/>
              <a:t>If not, how is the key information communicated to them during the response to an incident?</a:t>
            </a:r>
          </a:p>
          <a:p>
            <a:pPr marL="679450" lvl="1" indent="-457200">
              <a:buFont typeface="+mj-lt"/>
              <a:buAutoNum type="alphaLcPeriod"/>
            </a:pPr>
            <a:r>
              <a:rPr lang="en-US" sz="2000" dirty="0"/>
              <a:t>If there are locked doors, or other physical barriers, how do emergency response personnel access the buildings?</a:t>
            </a:r>
          </a:p>
          <a:p>
            <a:pPr marL="971550" lvl="2" indent="-514350">
              <a:buFont typeface="+mj-lt"/>
              <a:buAutoNum type="romanLcPeriod"/>
            </a:pPr>
            <a:r>
              <a:rPr lang="en-US" sz="2000" dirty="0"/>
              <a:t>Upon arrival of law </a:t>
            </a:r>
            <a:r>
              <a:rPr lang="en-US" sz="2000" dirty="0" smtClean="0"/>
              <a:t>enforcement/fire department, </a:t>
            </a:r>
            <a:r>
              <a:rPr lang="en-US" sz="2000" dirty="0"/>
              <a:t>is there a “go bag” available to them containing desired items such as facility map/floor plans, access swipe cards, elevator keys, etc.?</a:t>
            </a:r>
          </a:p>
          <a:p>
            <a:pPr marL="679450" lvl="1" indent="-457200">
              <a:buFont typeface="+mj-lt"/>
              <a:buAutoNum type="alphaLcPeriod"/>
            </a:pPr>
            <a:r>
              <a:rPr lang="en-US" sz="2000" dirty="0"/>
              <a:t>Are there any safety </a:t>
            </a:r>
            <a:r>
              <a:rPr lang="en-US" sz="2000" dirty="0" smtClean="0"/>
              <a:t>concerns </a:t>
            </a:r>
            <a:r>
              <a:rPr lang="en-US" sz="2000" dirty="0"/>
              <a:t>for first responders that need to be addressed (e.g., entering restricted, hazardous, or </a:t>
            </a:r>
            <a:r>
              <a:rPr lang="en-US" sz="2000" dirty="0" smtClean="0"/>
              <a:t>sensitive </a:t>
            </a:r>
            <a:r>
              <a:rPr lang="en-US" sz="2000" dirty="0"/>
              <a:t>areas)?</a:t>
            </a:r>
          </a:p>
          <a:p>
            <a:pPr marL="457200" lvl="0" indent="-457200">
              <a:buFont typeface="+mj-lt"/>
              <a:buAutoNum type="alphaLcPeriod"/>
            </a:pPr>
            <a:endParaRPr lang="en-US" dirty="0" smtClean="0"/>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31</a:t>
            </a:fld>
            <a:endParaRPr lang="en-US" dirty="0" smtClean="0"/>
          </a:p>
        </p:txBody>
      </p:sp>
    </p:spTree>
    <p:extLst>
      <p:ext uri="{BB962C8B-B14F-4D97-AF65-F5344CB8AC3E}">
        <p14:creationId xmlns:p14="http://schemas.microsoft.com/office/powerpoint/2010/main" val="6182489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Module Two: Discussion Questions</a:t>
            </a:r>
          </a:p>
        </p:txBody>
      </p:sp>
      <p:sp>
        <p:nvSpPr>
          <p:cNvPr id="21508"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679450" lvl="1" indent="-457200">
              <a:buFont typeface="+mj-lt"/>
              <a:buAutoNum type="alphaLcPeriod" startAt="4"/>
            </a:pPr>
            <a:r>
              <a:rPr lang="en-US" sz="2000" dirty="0"/>
              <a:t>Have local first responders participated in exercises and/or training at your facility?</a:t>
            </a:r>
          </a:p>
          <a:p>
            <a:pPr marL="679450" lvl="1" indent="-457200">
              <a:buFont typeface="+mj-lt"/>
              <a:buAutoNum type="alphaLcPeriod" startAt="4"/>
            </a:pPr>
            <a:r>
              <a:rPr lang="en-US" sz="2000" dirty="0"/>
              <a:t>Do you know the specific local law enforcement policies and procedures regarding </a:t>
            </a:r>
            <a:r>
              <a:rPr lang="en-US" sz="2000" dirty="0" smtClean="0"/>
              <a:t>incidents </a:t>
            </a:r>
            <a:r>
              <a:rPr lang="en-US" sz="2000" dirty="0"/>
              <a:t>for your location?</a:t>
            </a:r>
          </a:p>
          <a:p>
            <a:pPr marL="679450" lvl="1" indent="-457200">
              <a:buFont typeface="+mj-lt"/>
              <a:buAutoNum type="alphaLcPeriod" startAt="4"/>
            </a:pPr>
            <a:r>
              <a:rPr lang="en-US" sz="2000" dirty="0"/>
              <a:t>How is response coordinated and who maintains decision-making authority if management is not available? </a:t>
            </a:r>
          </a:p>
          <a:p>
            <a:pPr marL="971550" lvl="2" indent="-514350">
              <a:buFont typeface="+mj-lt"/>
              <a:buAutoNum type="romanLcPeriod"/>
            </a:pPr>
            <a:r>
              <a:rPr lang="en-US" sz="2000" dirty="0"/>
              <a:t>Is delegation of authority captured in the security plan or any other plan? </a:t>
            </a:r>
          </a:p>
          <a:p>
            <a:pPr marL="679450" lvl="1" indent="-457200">
              <a:buFont typeface="+mj-lt"/>
              <a:buAutoNum type="alphaLcPeriod" startAt="4"/>
            </a:pPr>
            <a:r>
              <a:rPr lang="en-US" sz="2000" dirty="0"/>
              <a:t>Is there a safe location identified for people who are evacuating the immediate area?</a:t>
            </a:r>
          </a:p>
          <a:p>
            <a:pPr marL="457200" lvl="0" indent="-457200">
              <a:buFont typeface="+mj-lt"/>
              <a:buAutoNum type="alphaLcPeriod"/>
            </a:pPr>
            <a:endParaRPr lang="en-US" dirty="0" smtClean="0"/>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32</a:t>
            </a:fld>
            <a:endParaRPr lang="en-US" dirty="0" smtClean="0"/>
          </a:p>
        </p:txBody>
      </p:sp>
    </p:spTree>
    <p:extLst>
      <p:ext uri="{BB962C8B-B14F-4D97-AF65-F5344CB8AC3E}">
        <p14:creationId xmlns:p14="http://schemas.microsoft.com/office/powerpoint/2010/main" val="5616128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Module Two: Discussion Questions</a:t>
            </a:r>
          </a:p>
        </p:txBody>
      </p:sp>
      <p:sp>
        <p:nvSpPr>
          <p:cNvPr id="21508" name="Content Placeholder 4"/>
          <p:cNvSpPr>
            <a:spLocks noGrp="1"/>
          </p:cNvSpPr>
          <p:nvPr>
            <p:ph idx="1"/>
          </p:nvPr>
        </p:nvSpPr>
        <p:spPr bwMode="auto">
          <a:xfrm>
            <a:off x="457200" y="1447800"/>
            <a:ext cx="86868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startAt="5"/>
            </a:pPr>
            <a:r>
              <a:rPr lang="en-US" dirty="0"/>
              <a:t>How are communications related to the emergency handled?</a:t>
            </a:r>
          </a:p>
          <a:p>
            <a:pPr marL="679450" lvl="1" indent="-457200">
              <a:buFont typeface="+mj-lt"/>
              <a:buAutoNum type="alphaLcPeriod"/>
            </a:pPr>
            <a:r>
              <a:rPr lang="en-US" sz="2000" dirty="0"/>
              <a:t>Who is in charge of ensuring that staff and </a:t>
            </a:r>
            <a:r>
              <a:rPr lang="en-US" sz="2000" dirty="0" smtClean="0"/>
              <a:t>patients </a:t>
            </a:r>
            <a:r>
              <a:rPr lang="en-US" sz="2000" dirty="0"/>
              <a:t>are informed of the status of events?</a:t>
            </a:r>
          </a:p>
          <a:p>
            <a:pPr marL="679450" lvl="1" indent="-457200">
              <a:buFont typeface="+mj-lt"/>
              <a:buAutoNum type="alphaLcPeriod"/>
            </a:pPr>
            <a:r>
              <a:rPr lang="en-US" sz="2000" dirty="0"/>
              <a:t>What are your organization’s information sharing responsibilities during the response to the incident? </a:t>
            </a:r>
          </a:p>
          <a:p>
            <a:pPr marL="679450" lvl="1" indent="-457200">
              <a:buFont typeface="+mj-lt"/>
              <a:buAutoNum type="alphaLcPeriod"/>
            </a:pPr>
            <a:r>
              <a:rPr lang="en-US" sz="2000" dirty="0" smtClean="0"/>
              <a:t>How </a:t>
            </a:r>
            <a:r>
              <a:rPr lang="en-US" sz="2000" dirty="0"/>
              <a:t>will your organization interact with media representatives and control media access to the facility? </a:t>
            </a:r>
          </a:p>
          <a:p>
            <a:pPr marL="679450" lvl="1" indent="-457200">
              <a:buFont typeface="+mj-lt"/>
              <a:buAutoNum type="alphaLcPeriod"/>
            </a:pPr>
            <a:r>
              <a:rPr lang="en-US" sz="2000" dirty="0"/>
              <a:t>Are there procedures in place to manage the media when they arrive?</a:t>
            </a:r>
          </a:p>
          <a:p>
            <a:pPr marL="679450" lvl="1" indent="-457200">
              <a:buFont typeface="+mj-lt"/>
              <a:buAutoNum type="alphaLcPeriod"/>
            </a:pPr>
            <a:r>
              <a:rPr lang="en-US" sz="2000" dirty="0"/>
              <a:t>Should additional emergency announcements be made to the public?</a:t>
            </a:r>
          </a:p>
          <a:p>
            <a:pPr marL="457200" lvl="0" indent="-457200">
              <a:buFont typeface="+mj-lt"/>
              <a:buAutoNum type="alphaLcPeriod"/>
            </a:pPr>
            <a:endParaRPr lang="en-US" dirty="0" smtClean="0"/>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33</a:t>
            </a:fld>
            <a:endParaRPr lang="en-US" dirty="0" smtClean="0"/>
          </a:p>
        </p:txBody>
      </p:sp>
    </p:spTree>
    <p:extLst>
      <p:ext uri="{BB962C8B-B14F-4D97-AF65-F5344CB8AC3E}">
        <p14:creationId xmlns:p14="http://schemas.microsoft.com/office/powerpoint/2010/main" val="42120787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Module Two: Discussion Questions</a:t>
            </a:r>
          </a:p>
        </p:txBody>
      </p:sp>
      <p:sp>
        <p:nvSpPr>
          <p:cNvPr id="21508"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startAt="6"/>
            </a:pPr>
            <a:r>
              <a:rPr lang="en-US" dirty="0"/>
              <a:t>How do state and local officials coordinate to respond to an incident at the facility?</a:t>
            </a:r>
          </a:p>
          <a:p>
            <a:pPr marL="679450" lvl="1" indent="-457200">
              <a:buFont typeface="+mj-lt"/>
              <a:buAutoNum type="alphaLcPeriod"/>
            </a:pPr>
            <a:r>
              <a:rPr lang="en-US" sz="2000" dirty="0"/>
              <a:t>Do you have Memorandums of Understanding or Memorandums of Agreement in place with any local, regional, or state response agencies?</a:t>
            </a:r>
          </a:p>
          <a:p>
            <a:pPr marL="679450" lvl="1" indent="-457200">
              <a:buFont typeface="+mj-lt"/>
              <a:buAutoNum type="alphaLcPeriod"/>
            </a:pPr>
            <a:r>
              <a:rPr lang="en-US" sz="2000" dirty="0" smtClean="0"/>
              <a:t>What </a:t>
            </a:r>
            <a:r>
              <a:rPr lang="en-US" sz="2000" dirty="0"/>
              <a:t>would state and local officials need from your organization during an incident similar to that detailed in this module?</a:t>
            </a:r>
          </a:p>
          <a:p>
            <a:pPr marL="457200" lvl="0" indent="-457200">
              <a:buFont typeface="+mj-lt"/>
              <a:buAutoNum type="alphaLcPeriod"/>
            </a:pPr>
            <a:endParaRPr lang="en-US" dirty="0" smtClean="0"/>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34</a:t>
            </a:fld>
            <a:endParaRPr lang="en-US" dirty="0" smtClean="0"/>
          </a:p>
        </p:txBody>
      </p:sp>
    </p:spTree>
    <p:extLst>
      <p:ext uri="{BB962C8B-B14F-4D97-AF65-F5344CB8AC3E}">
        <p14:creationId xmlns:p14="http://schemas.microsoft.com/office/powerpoint/2010/main" val="13972996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Module Two: Discussion Questions</a:t>
            </a:r>
          </a:p>
        </p:txBody>
      </p:sp>
      <p:sp>
        <p:nvSpPr>
          <p:cNvPr id="21508"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Autofit/>
          </a:bodyPr>
          <a:lstStyle/>
          <a:p>
            <a:pPr marL="457200" lvl="0" indent="-457200">
              <a:buFont typeface="+mj-lt"/>
              <a:buAutoNum type="arabicPeriod" startAt="7"/>
            </a:pPr>
            <a:r>
              <a:rPr lang="en-US" dirty="0"/>
              <a:t>What assistance is available for staff and </a:t>
            </a:r>
            <a:r>
              <a:rPr lang="en-US" dirty="0" smtClean="0"/>
              <a:t>patients </a:t>
            </a:r>
            <a:r>
              <a:rPr lang="en-US" dirty="0"/>
              <a:t>following this event?</a:t>
            </a:r>
          </a:p>
          <a:p>
            <a:pPr marL="679450" lvl="1" indent="-457200">
              <a:buFont typeface="+mj-lt"/>
              <a:buAutoNum type="alphaLcPeriod"/>
            </a:pPr>
            <a:r>
              <a:rPr lang="en-US" sz="2000" dirty="0"/>
              <a:t>How is information communicated during the days following the incident? </a:t>
            </a:r>
          </a:p>
          <a:p>
            <a:pPr marL="679450" lvl="1" indent="-457200">
              <a:buFont typeface="+mj-lt"/>
              <a:buAutoNum type="alphaLcPeriod"/>
            </a:pPr>
            <a:r>
              <a:rPr lang="en-US" sz="2000" dirty="0"/>
              <a:t>Will counseling for members of </a:t>
            </a:r>
            <a:r>
              <a:rPr lang="en-US" sz="2000" dirty="0" smtClean="0"/>
              <a:t>organization be </a:t>
            </a:r>
            <a:r>
              <a:rPr lang="en-US" sz="2000" dirty="0"/>
              <a:t>available?</a:t>
            </a:r>
          </a:p>
          <a:p>
            <a:pPr marL="679450" lvl="1" indent="-457200">
              <a:buFont typeface="+mj-lt"/>
              <a:buAutoNum type="alphaLcPeriod"/>
            </a:pPr>
            <a:r>
              <a:rPr lang="en-US" sz="2000" dirty="0"/>
              <a:t>Will there be any financial assistance or benefit programs for staff if the facility is shut down on a temporary basis?</a:t>
            </a:r>
          </a:p>
          <a:p>
            <a:pPr marL="679450" lvl="1" indent="-457200">
              <a:buFont typeface="+mj-lt"/>
              <a:buAutoNum type="alphaLcPeriod"/>
            </a:pPr>
            <a:r>
              <a:rPr lang="en-US" sz="2000" dirty="0"/>
              <a:t>What is the procedure if a staff member is hospitalized by injuries received on the </a:t>
            </a:r>
            <a:r>
              <a:rPr lang="en-US" sz="2000" dirty="0" smtClean="0"/>
              <a:t>job?</a:t>
            </a:r>
            <a:endParaRPr lang="en-US" sz="2000" dirty="0"/>
          </a:p>
          <a:p>
            <a:pPr marL="457200" lvl="0" indent="-457200">
              <a:buFont typeface="+mj-lt"/>
              <a:buAutoNum type="arabicPeriod" startAt="8"/>
            </a:pPr>
            <a:r>
              <a:rPr lang="en-US" dirty="0"/>
              <a:t>Do the facility’s incident response plans adequately address the emergency response and coordination activities described in the module? If not, what can be improved?</a:t>
            </a:r>
          </a:p>
          <a:p>
            <a:pPr marL="457200" lvl="0" indent="-457200">
              <a:buFont typeface="+mj-lt"/>
              <a:buAutoNum type="alphaLcPeriod"/>
            </a:pPr>
            <a:endParaRPr lang="en-US" dirty="0" smtClean="0"/>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35</a:t>
            </a:fld>
            <a:endParaRPr lang="en-US" dirty="0" smtClean="0"/>
          </a:p>
        </p:txBody>
      </p:sp>
    </p:spTree>
    <p:extLst>
      <p:ext uri="{BB962C8B-B14F-4D97-AF65-F5344CB8AC3E}">
        <p14:creationId xmlns:p14="http://schemas.microsoft.com/office/powerpoint/2010/main" val="42268277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Hot Wash</a:t>
            </a:r>
            <a:endParaRPr lang="en-US" sz="3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t>Strengths</a:t>
            </a:r>
          </a:p>
          <a:p>
            <a:r>
              <a:rPr lang="en-US" dirty="0" smtClean="0"/>
              <a:t>Areas for Improvement</a:t>
            </a:r>
          </a:p>
        </p:txBody>
      </p:sp>
      <p:sp>
        <p:nvSpPr>
          <p:cNvPr id="4" name="Slide Number Placeholder 3"/>
          <p:cNvSpPr>
            <a:spLocks noGrp="1"/>
          </p:cNvSpPr>
          <p:nvPr>
            <p:ph type="sldNum" sz="quarter" idx="12"/>
          </p:nvPr>
        </p:nvSpPr>
        <p:spPr/>
        <p:txBody>
          <a:bodyPr/>
          <a:lstStyle/>
          <a:p>
            <a:fld id="{5DFF13A9-1037-4D5A-A349-B944681F0EB5}"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normAutofit/>
          </a:bodyPr>
          <a:lstStyle/>
          <a:p>
            <a:pPr eaLnBrk="1" hangingPunct="1"/>
            <a:r>
              <a:rPr lang="en-US" sz="3800" dirty="0" smtClean="0">
                <a:latin typeface="Arial" panose="020B0604020202020204" pitchFamily="34" charset="0"/>
                <a:cs typeface="Arial" panose="020B0604020202020204" pitchFamily="34" charset="0"/>
              </a:rPr>
              <a:t>Closing Comments</a:t>
            </a:r>
          </a:p>
        </p:txBody>
      </p:sp>
      <p:sp>
        <p:nvSpPr>
          <p:cNvPr id="26626" name="Rectangle 4"/>
          <p:cNvSpPr>
            <a:spLocks noGrp="1" noChangeArrowheads="1"/>
          </p:cNvSpPr>
          <p:nvPr>
            <p:ph type="sldNum" sz="quarter" idx="12"/>
          </p:nvPr>
        </p:nvSpPr>
        <p:spPr>
          <a:noFill/>
        </p:spPr>
        <p:txBody>
          <a:bodyPr/>
          <a:lstStyle/>
          <a:p>
            <a:fld id="{EA19A3C9-B01E-4F80-B80C-B4D481448C6C}" type="slidenum">
              <a:rPr lang="en-US" smtClean="0"/>
              <a:pPr/>
              <a:t>37</a:t>
            </a:fld>
            <a:endParaRPr lang="en-US" dirty="0" smtClean="0"/>
          </a:p>
        </p:txBody>
      </p:sp>
      <p:sp>
        <p:nvSpPr>
          <p:cNvPr id="4" name="Content Placeholder 2"/>
          <p:cNvSpPr>
            <a:spLocks noGrp="1"/>
          </p:cNvSpPr>
          <p:nvPr>
            <p:ph idx="1"/>
          </p:nvPr>
        </p:nvSpPr>
        <p:spPr>
          <a:xfrm>
            <a:off x="457200" y="1600200"/>
            <a:ext cx="8229600" cy="4525963"/>
          </a:xfrm>
        </p:spPr>
        <p:txBody>
          <a:bodyPr/>
          <a:lstStyle/>
          <a:p>
            <a:r>
              <a:rPr lang="en-US" dirty="0">
                <a:solidFill>
                  <a:srgbClr val="FF0000"/>
                </a:solidFill>
              </a:rPr>
              <a:t>[Name]</a:t>
            </a:r>
          </a:p>
          <a:p>
            <a:r>
              <a:rPr lang="en-US" dirty="0">
                <a:solidFill>
                  <a:srgbClr val="FF0000"/>
                </a:solidFill>
              </a:rPr>
              <a:t>[Title (e.g., Exercise Director or Lead Planner)]</a:t>
            </a:r>
          </a:p>
          <a:p>
            <a:r>
              <a:rPr lang="en-US">
                <a:solidFill>
                  <a:srgbClr val="FF0000"/>
                </a:solidFill>
              </a:rPr>
              <a:t>[Organization]</a:t>
            </a:r>
          </a:p>
          <a:p>
            <a:pPr marL="0" indent="0">
              <a:buNone/>
            </a:pPr>
            <a:endParaRPr lang="en-US"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Points of Contact</a:t>
            </a:r>
            <a:endParaRPr lang="en-US" sz="3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US" altLang="en-US" b="1" dirty="0" smtClean="0">
                <a:solidFill>
                  <a:schemeClr val="tx1"/>
                </a:solidFill>
              </a:rPr>
              <a:t>[</a:t>
            </a:r>
            <a:r>
              <a:rPr lang="en-US" altLang="en-US" b="1" dirty="0" smtClean="0">
                <a:solidFill>
                  <a:srgbClr val="FF0000"/>
                </a:solidFill>
              </a:rPr>
              <a:t>INSERT </a:t>
            </a:r>
            <a:r>
              <a:rPr lang="en-US" altLang="en-US" b="1" dirty="0">
                <a:solidFill>
                  <a:srgbClr val="FF0000"/>
                </a:solidFill>
              </a:rPr>
              <a:t>YOUR INFO IF </a:t>
            </a:r>
            <a:r>
              <a:rPr lang="en-US" altLang="en-US" b="1" dirty="0" smtClean="0">
                <a:solidFill>
                  <a:srgbClr val="FF0000"/>
                </a:solidFill>
              </a:rPr>
              <a:t>DESIRED</a:t>
            </a:r>
            <a:r>
              <a:rPr lang="en-US" altLang="en-US" b="1" dirty="0" smtClean="0">
                <a:solidFill>
                  <a:schemeClr val="tx1"/>
                </a:solidFill>
              </a:rPr>
              <a:t>]</a:t>
            </a:r>
            <a:endParaRPr lang="en-US" altLang="en-US" sz="1800" b="1" dirty="0">
              <a:solidFill>
                <a:schemeClr val="tx1"/>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38</a:t>
            </a:fld>
            <a:endParaRPr lang="en-US" dirty="0"/>
          </a:p>
        </p:txBody>
      </p:sp>
    </p:spTree>
    <p:extLst>
      <p:ext uri="{BB962C8B-B14F-4D97-AF65-F5344CB8AC3E}">
        <p14:creationId xmlns:p14="http://schemas.microsoft.com/office/powerpoint/2010/main" val="9849958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Operations Security Reminder</a:t>
            </a:r>
            <a:endParaRPr lang="en-US" sz="3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1"/>
            <a:ext cx="8229600" cy="4038600"/>
          </a:xfrm>
        </p:spPr>
        <p:txBody>
          <a:bodyPr/>
          <a:lstStyle/>
          <a:p>
            <a:r>
              <a:rPr lang="en-US" altLang="en-US" dirty="0"/>
              <a:t>This briefing contains exercise, operational, and potentially business sensitive material which, while not classified, should be safeguarded as you deem appropriate.</a:t>
            </a:r>
          </a:p>
          <a:p>
            <a:pPr marL="0" indent="0">
              <a:buNone/>
            </a:pP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4</a:t>
            </a:fld>
            <a:endParaRPr lang="en-US" dirty="0"/>
          </a:p>
        </p:txBody>
      </p:sp>
    </p:spTree>
    <p:extLst>
      <p:ext uri="{BB962C8B-B14F-4D97-AF65-F5344CB8AC3E}">
        <p14:creationId xmlns:p14="http://schemas.microsoft.com/office/powerpoint/2010/main" val="19612471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Autofit/>
          </a:bodyPr>
          <a:lstStyle/>
          <a:p>
            <a:r>
              <a:rPr lang="en-US" sz="3800" dirty="0" smtClean="0">
                <a:latin typeface="Arial" panose="020B0604020202020204" pitchFamily="34" charset="0"/>
                <a:cs typeface="Arial" panose="020B0604020202020204" pitchFamily="34" charset="0"/>
              </a:rPr>
              <a:t>Participating Organizations </a:t>
            </a:r>
            <a:r>
              <a:rPr lang="en-US" sz="3800" dirty="0" smtClean="0">
                <a:solidFill>
                  <a:srgbClr val="FF0000"/>
                </a:solidFill>
                <a:latin typeface="Arial" panose="020B0604020202020204" pitchFamily="34" charset="0"/>
                <a:cs typeface="Arial" panose="020B0604020202020204" pitchFamily="34" charset="0"/>
              </a:rPr>
              <a:t>(if desired)</a:t>
            </a:r>
            <a:endParaRPr lang="en-US" sz="3800"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altLang="en-US" dirty="0" smtClean="0">
                <a:solidFill>
                  <a:schemeClr val="tx1"/>
                </a:solidFill>
              </a:rPr>
              <a:t>[</a:t>
            </a:r>
            <a:r>
              <a:rPr lang="en-US" altLang="en-US" dirty="0" smtClean="0">
                <a:solidFill>
                  <a:srgbClr val="FF0000"/>
                </a:solidFill>
              </a:rPr>
              <a:t>Insert list of participating organizations</a:t>
            </a:r>
            <a:r>
              <a:rPr lang="en-US" altLang="en-US" dirty="0" smtClean="0">
                <a:solidFill>
                  <a:schemeClr val="tx1"/>
                </a:solidFill>
              </a:rPr>
              <a:t>]</a:t>
            </a:r>
            <a:endParaRPr lang="en-US" altLang="en-US" dirty="0">
              <a:solidFill>
                <a:schemeClr val="tx1"/>
              </a:solidFill>
            </a:endParaRPr>
          </a:p>
        </p:txBody>
      </p:sp>
      <p:sp>
        <p:nvSpPr>
          <p:cNvPr id="4" name="Slide Number Placeholder 3"/>
          <p:cNvSpPr>
            <a:spLocks noGrp="1"/>
          </p:cNvSpPr>
          <p:nvPr>
            <p:ph type="sldNum" sz="quarter" idx="12"/>
          </p:nvPr>
        </p:nvSpPr>
        <p:spPr/>
        <p:txBody>
          <a:bodyPr/>
          <a:lstStyle/>
          <a:p>
            <a:fld id="{5DFF13A9-1037-4D5A-A349-B944681F0EB5}" type="slidenum">
              <a:rPr lang="en-US" smtClean="0"/>
              <a:pPr/>
              <a:t>5</a:t>
            </a:fld>
            <a:endParaRPr lang="en-US" dirty="0"/>
          </a:p>
        </p:txBody>
      </p:sp>
    </p:spTree>
    <p:extLst>
      <p:ext uri="{BB962C8B-B14F-4D97-AF65-F5344CB8AC3E}">
        <p14:creationId xmlns:p14="http://schemas.microsoft.com/office/powerpoint/2010/main" val="3738087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Autofit/>
          </a:bodyPr>
          <a:lstStyle/>
          <a:p>
            <a:r>
              <a:rPr lang="en-US" sz="3800" dirty="0" smtClean="0">
                <a:latin typeface="Arial" panose="020B0604020202020204" pitchFamily="34" charset="0"/>
                <a:cs typeface="Arial" panose="020B0604020202020204" pitchFamily="34" charset="0"/>
              </a:rPr>
              <a:t>Tabletop Exercise Materials </a:t>
            </a:r>
            <a:r>
              <a:rPr lang="en-US" sz="3800" dirty="0" smtClean="0">
                <a:solidFill>
                  <a:srgbClr val="FF0000"/>
                </a:solidFill>
                <a:latin typeface="Arial" panose="020B0604020202020204" pitchFamily="34" charset="0"/>
                <a:cs typeface="Arial" panose="020B0604020202020204" pitchFamily="34" charset="0"/>
              </a:rPr>
              <a:t>(if desired)</a:t>
            </a:r>
            <a:endParaRPr lang="en-US" sz="3800"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altLang="en-US" dirty="0" smtClean="0">
                <a:solidFill>
                  <a:srgbClr val="FF0000"/>
                </a:solidFill>
              </a:rPr>
              <a:t>Situation Manual</a:t>
            </a:r>
          </a:p>
          <a:p>
            <a:r>
              <a:rPr lang="en-US" altLang="en-US" dirty="0" smtClean="0">
                <a:solidFill>
                  <a:srgbClr val="FF0000"/>
                </a:solidFill>
              </a:rPr>
              <a:t>Reference materials as necessary</a:t>
            </a:r>
            <a:endParaRPr lang="en-US" altLang="en-US" dirty="0">
              <a:solidFill>
                <a:srgbClr val="FF0000"/>
              </a:solidFill>
            </a:endParaRPr>
          </a:p>
        </p:txBody>
      </p:sp>
      <p:sp>
        <p:nvSpPr>
          <p:cNvPr id="4" name="Slide Number Placeholder 3"/>
          <p:cNvSpPr>
            <a:spLocks noGrp="1"/>
          </p:cNvSpPr>
          <p:nvPr>
            <p:ph type="sldNum" sz="quarter" idx="12"/>
          </p:nvPr>
        </p:nvSpPr>
        <p:spPr/>
        <p:txBody>
          <a:bodyPr/>
          <a:lstStyle/>
          <a:p>
            <a:fld id="{5DFF13A9-1037-4D5A-A349-B944681F0EB5}" type="slidenum">
              <a:rPr lang="en-US" smtClean="0"/>
              <a:pPr/>
              <a:t>6</a:t>
            </a:fld>
            <a:endParaRPr lang="en-US" dirty="0"/>
          </a:p>
        </p:txBody>
      </p:sp>
    </p:spTree>
    <p:extLst>
      <p:ext uri="{BB962C8B-B14F-4D97-AF65-F5344CB8AC3E}">
        <p14:creationId xmlns:p14="http://schemas.microsoft.com/office/powerpoint/2010/main" val="23076209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normAutofit/>
          </a:bodyPr>
          <a:lstStyle/>
          <a:p>
            <a:pPr eaLnBrk="1" hangingPunct="1"/>
            <a:r>
              <a:rPr lang="en-US" sz="3800" dirty="0" smtClean="0">
                <a:latin typeface="Arial" panose="020B0604020202020204" pitchFamily="34" charset="0"/>
                <a:cs typeface="Arial" panose="020B0604020202020204" pitchFamily="34" charset="0"/>
              </a:rPr>
              <a:t>Exercise Schedule</a:t>
            </a:r>
          </a:p>
        </p:txBody>
      </p:sp>
      <p:sp>
        <p:nvSpPr>
          <p:cNvPr id="13316" name="Rectangle 3"/>
          <p:cNvSpPr>
            <a:spLocks noGrp="1" noChangeArrowheads="1"/>
          </p:cNvSpPr>
          <p:nvPr>
            <p:ph idx="1"/>
          </p:nvPr>
        </p:nvSpPr>
        <p:spPr bwMode="auto">
          <a:xfrm>
            <a:off x="381000" y="1371600"/>
            <a:ext cx="8229600" cy="4038600"/>
          </a:xfrm>
          <a:noFill/>
          <a:ln>
            <a:miter lim="800000"/>
            <a:headEnd/>
            <a:tailEnd/>
          </a:ln>
        </p:spPr>
        <p:txBody>
          <a:bodyPr vert="horz" wrap="square" lIns="91440" tIns="45720" rIns="91440" bIns="45720" numCol="1" anchor="t" anchorCtr="0" compatLnSpc="1">
            <a:prstTxWarp prst="textNoShape">
              <a:avLst/>
            </a:prstTxWarp>
            <a:normAutofit/>
          </a:bodyPr>
          <a:lstStyle/>
          <a:p>
            <a:pPr marL="0" indent="0">
              <a:buFontTx/>
              <a:buNone/>
            </a:pPr>
            <a:r>
              <a:rPr lang="en-US" dirty="0" smtClean="0"/>
              <a:t>Registration						[</a:t>
            </a:r>
            <a:r>
              <a:rPr lang="en-US" dirty="0" smtClean="0">
                <a:solidFill>
                  <a:srgbClr val="FF0000"/>
                </a:solidFill>
              </a:rPr>
              <a:t>0815-0900</a:t>
            </a:r>
            <a:r>
              <a:rPr lang="en-US" dirty="0" smtClean="0">
                <a:solidFill>
                  <a:schemeClr val="tx1"/>
                </a:solidFill>
              </a:rPr>
              <a:t>]</a:t>
            </a:r>
          </a:p>
          <a:p>
            <a:pPr marL="0" indent="0">
              <a:buFontTx/>
              <a:buNone/>
            </a:pPr>
            <a:r>
              <a:rPr lang="en-US" dirty="0" smtClean="0"/>
              <a:t>Welcome and Participant Briefing			[</a:t>
            </a:r>
            <a:r>
              <a:rPr lang="en-US" dirty="0" smtClean="0">
                <a:solidFill>
                  <a:srgbClr val="FF0000"/>
                </a:solidFill>
              </a:rPr>
              <a:t>0900-0915</a:t>
            </a:r>
            <a:r>
              <a:rPr lang="en-US" dirty="0" smtClean="0">
                <a:solidFill>
                  <a:schemeClr val="tx1"/>
                </a:solidFill>
              </a:rPr>
              <a:t>]</a:t>
            </a:r>
          </a:p>
          <a:p>
            <a:pPr marL="0" indent="0">
              <a:buFontTx/>
              <a:buNone/>
            </a:pPr>
            <a:r>
              <a:rPr lang="en-US" dirty="0" smtClean="0"/>
              <a:t>Module One: Threat</a:t>
            </a:r>
            <a:r>
              <a:rPr lang="en-US" dirty="0"/>
              <a:t>	</a:t>
            </a:r>
            <a:r>
              <a:rPr lang="en-US" dirty="0" smtClean="0"/>
              <a:t>				[</a:t>
            </a:r>
            <a:r>
              <a:rPr lang="en-US" dirty="0" smtClean="0">
                <a:solidFill>
                  <a:srgbClr val="FF0000"/>
                </a:solidFill>
              </a:rPr>
              <a:t>0915-1015</a:t>
            </a:r>
            <a:r>
              <a:rPr lang="en-US" dirty="0" smtClean="0"/>
              <a:t>]</a:t>
            </a:r>
          </a:p>
          <a:p>
            <a:pPr marL="0" indent="0">
              <a:buFontTx/>
              <a:buNone/>
            </a:pPr>
            <a:r>
              <a:rPr lang="en-US" i="1" dirty="0" smtClean="0"/>
              <a:t>BREAK</a:t>
            </a:r>
            <a:r>
              <a:rPr lang="en-US" dirty="0" smtClean="0"/>
              <a:t>						[</a:t>
            </a:r>
            <a:r>
              <a:rPr lang="en-US" dirty="0" smtClean="0">
                <a:solidFill>
                  <a:srgbClr val="FF0000"/>
                </a:solidFill>
              </a:rPr>
              <a:t>1015-1030</a:t>
            </a:r>
            <a:r>
              <a:rPr lang="en-US" dirty="0" smtClean="0">
                <a:solidFill>
                  <a:schemeClr val="tx1"/>
                </a:solidFill>
              </a:rPr>
              <a:t>]</a:t>
            </a:r>
          </a:p>
          <a:p>
            <a:pPr marL="0" indent="0">
              <a:buFontTx/>
              <a:buNone/>
            </a:pPr>
            <a:r>
              <a:rPr lang="en-US" dirty="0" smtClean="0"/>
              <a:t>Module Two: Incident					[</a:t>
            </a:r>
            <a:r>
              <a:rPr lang="en-US" dirty="0" smtClean="0">
                <a:solidFill>
                  <a:srgbClr val="FF0000"/>
                </a:solidFill>
              </a:rPr>
              <a:t>1030-1130</a:t>
            </a:r>
            <a:r>
              <a:rPr lang="en-US" dirty="0" smtClean="0">
                <a:solidFill>
                  <a:schemeClr val="tx1"/>
                </a:solidFill>
              </a:rPr>
              <a:t>]</a:t>
            </a:r>
            <a:endParaRPr lang="en-US" dirty="0" smtClean="0"/>
          </a:p>
          <a:p>
            <a:pPr marL="0" indent="0">
              <a:buFontTx/>
              <a:buNone/>
            </a:pPr>
            <a:r>
              <a:rPr lang="en-US" dirty="0" smtClean="0"/>
              <a:t>Hot Wash						[</a:t>
            </a:r>
            <a:r>
              <a:rPr lang="en-US" dirty="0" smtClean="0">
                <a:solidFill>
                  <a:srgbClr val="FF0000"/>
                </a:solidFill>
              </a:rPr>
              <a:t>1130-1200</a:t>
            </a:r>
            <a:r>
              <a:rPr lang="en-US" dirty="0" smtClean="0">
                <a:solidFill>
                  <a:schemeClr val="tx1"/>
                </a:solidFill>
              </a:rPr>
              <a:t>]</a:t>
            </a:r>
          </a:p>
        </p:txBody>
      </p:sp>
      <p:sp>
        <p:nvSpPr>
          <p:cNvPr id="13314" name="Rectangle 4"/>
          <p:cNvSpPr>
            <a:spLocks noGrp="1" noChangeArrowheads="1"/>
          </p:cNvSpPr>
          <p:nvPr>
            <p:ph type="sldNum" sz="quarter" idx="12"/>
          </p:nvPr>
        </p:nvSpPr>
        <p:spPr>
          <a:noFill/>
        </p:spPr>
        <p:txBody>
          <a:bodyPr/>
          <a:lstStyle/>
          <a:p>
            <a:fld id="{5B41EEE2-B8F9-46F7-9DCB-37A0C9DE03DC}" type="slidenum">
              <a:rPr lang="en-US" smtClean="0"/>
              <a:pPr/>
              <a:t>7</a:t>
            </a:fld>
            <a:endParaRPr lang="en-US" dirty="0" smtClean="0"/>
          </a:p>
        </p:txBody>
      </p:sp>
    </p:spTree>
    <p:extLst>
      <p:ext uri="{BB962C8B-B14F-4D97-AF65-F5344CB8AC3E}">
        <p14:creationId xmlns:p14="http://schemas.microsoft.com/office/powerpoint/2010/main" val="12447201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Exercise Overview</a:t>
            </a:r>
          </a:p>
        </p:txBody>
      </p:sp>
      <p:sp>
        <p:nvSpPr>
          <p:cNvPr id="8195" name="Content Placeholder 3"/>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Exercise scope: </a:t>
            </a:r>
            <a:r>
              <a:rPr lang="en-US" dirty="0" smtClean="0">
                <a:solidFill>
                  <a:schemeClr val="tx1"/>
                </a:solidFill>
              </a:rPr>
              <a:t>[</a:t>
            </a:r>
            <a:r>
              <a:rPr lang="en-US" dirty="0">
                <a:solidFill>
                  <a:srgbClr val="FF0000"/>
                </a:solidFill>
              </a:rPr>
              <a:t>I</a:t>
            </a:r>
            <a:r>
              <a:rPr lang="en-US" dirty="0" smtClean="0">
                <a:solidFill>
                  <a:srgbClr val="FF0000"/>
                </a:solidFill>
              </a:rPr>
              <a:t>nsert exercise type, duration, location(s), and parameters from the Situation Manual</a:t>
            </a:r>
            <a:r>
              <a:rPr lang="en-US" dirty="0" smtClean="0">
                <a:solidFill>
                  <a:schemeClr val="tx1"/>
                </a:solidFill>
              </a:rPr>
              <a:t>]</a:t>
            </a:r>
          </a:p>
          <a:p>
            <a:r>
              <a:rPr lang="en-US" dirty="0" smtClean="0"/>
              <a:t>Mission area(s): Prevention, Protection, Response, Recovery [</a:t>
            </a:r>
            <a:r>
              <a:rPr lang="en-US" dirty="0" smtClean="0">
                <a:solidFill>
                  <a:srgbClr val="FF0000"/>
                </a:solidFill>
              </a:rPr>
              <a:t>insert other Mission Areas</a:t>
            </a:r>
            <a:r>
              <a:rPr lang="en-US" dirty="0" smtClean="0"/>
              <a:t>]</a:t>
            </a:r>
          </a:p>
          <a:p>
            <a:pPr marL="0" indent="0">
              <a:buNone/>
            </a:pPr>
            <a:endParaRPr lang="en-US" dirty="0" smtClean="0"/>
          </a:p>
        </p:txBody>
      </p:sp>
    </p:spTree>
    <p:extLst>
      <p:ext uri="{BB962C8B-B14F-4D97-AF65-F5344CB8AC3E}">
        <p14:creationId xmlns:p14="http://schemas.microsoft.com/office/powerpoint/2010/main" val="655623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Arial" panose="020B0604020202020204" pitchFamily="34" charset="0"/>
                <a:cs typeface="Arial" panose="020B0604020202020204" pitchFamily="34" charset="0"/>
              </a:rPr>
              <a:t>Exercise Objectives</a:t>
            </a:r>
            <a:endParaRPr lang="en-US" sz="3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81000" y="1600200"/>
            <a:ext cx="8229600" cy="4343400"/>
          </a:xfrm>
        </p:spPr>
        <p:txBody>
          <a:bodyPr>
            <a:normAutofit/>
          </a:bodyPr>
          <a:lstStyle/>
          <a:p>
            <a:pPr marL="457200" lvl="0" indent="-457200">
              <a:buFont typeface="+mj-lt"/>
              <a:buAutoNum type="arabicPeriod"/>
            </a:pPr>
            <a:r>
              <a:rPr lang="en-US" dirty="0" smtClean="0"/>
              <a:t>Discuss </a:t>
            </a:r>
            <a:r>
              <a:rPr lang="en-US" dirty="0"/>
              <a:t>emergency preparedness plans </a:t>
            </a:r>
            <a:endParaRPr lang="en-US" dirty="0" smtClean="0"/>
          </a:p>
          <a:p>
            <a:pPr marL="457200" lvl="0" indent="-457200">
              <a:buFont typeface="+mj-lt"/>
              <a:buAutoNum type="arabicPeriod"/>
            </a:pPr>
            <a:r>
              <a:rPr lang="en-US" dirty="0" smtClean="0"/>
              <a:t>Test plans assumptions and execution</a:t>
            </a:r>
          </a:p>
          <a:p>
            <a:pPr marL="457200" lvl="0" indent="-457200">
              <a:buFont typeface="+mj-lt"/>
              <a:buAutoNum type="arabicPeriod"/>
            </a:pPr>
            <a:r>
              <a:rPr lang="en-US" dirty="0" smtClean="0"/>
              <a:t>Coordination with Community partners (Medical facilities, Hospital, First responders)</a:t>
            </a:r>
            <a:endParaRPr lang="en-US" dirty="0"/>
          </a:p>
          <a:p>
            <a:pPr marL="457200" indent="-457200">
              <a:buFont typeface="+mj-lt"/>
              <a:buAutoNum type="arabicPeriod"/>
            </a:pPr>
            <a:r>
              <a:rPr lang="en-US" dirty="0" smtClean="0">
                <a:solidFill>
                  <a:srgbClr val="FF0000"/>
                </a:solidFill>
              </a:rPr>
              <a:t>[</a:t>
            </a:r>
            <a:r>
              <a:rPr lang="en-US" dirty="0">
                <a:solidFill>
                  <a:srgbClr val="FF0000"/>
                </a:solidFill>
              </a:rPr>
              <a:t>Insert additional </a:t>
            </a:r>
            <a:r>
              <a:rPr lang="en-US" dirty="0" smtClean="0">
                <a:solidFill>
                  <a:srgbClr val="FF0000"/>
                </a:solidFill>
              </a:rPr>
              <a:t>Objectives as </a:t>
            </a:r>
            <a:r>
              <a:rPr lang="en-US" dirty="0">
                <a:solidFill>
                  <a:srgbClr val="FF0000"/>
                </a:solidFill>
              </a:rPr>
              <a:t>necessary]</a:t>
            </a:r>
            <a:endParaRPr lang="en-US" dirty="0"/>
          </a:p>
          <a:p>
            <a:pPr marL="457200" indent="-457200">
              <a:buFont typeface="+mj-lt"/>
              <a:buAutoNum type="arabicPeriod"/>
            </a:pPr>
            <a:endParaRPr lang="en-US" dirty="0"/>
          </a:p>
          <a:p>
            <a:endParaRPr lang="en-US" dirty="0"/>
          </a:p>
        </p:txBody>
      </p:sp>
      <p:sp>
        <p:nvSpPr>
          <p:cNvPr id="4" name="Slide Number Placeholder 3"/>
          <p:cNvSpPr>
            <a:spLocks noGrp="1"/>
          </p:cNvSpPr>
          <p:nvPr>
            <p:ph type="sldNum" sz="quarter" idx="12"/>
          </p:nvPr>
        </p:nvSpPr>
        <p:spPr/>
        <p:txBody>
          <a:bodyPr/>
          <a:lstStyle/>
          <a:p>
            <a:pPr>
              <a:defRPr/>
            </a:pPr>
            <a:fld id="{57F70CAF-3A2D-4907-BDC5-76F44004D553}"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134846B34AE7F479F149FA167C949BE" ma:contentTypeVersion="0" ma:contentTypeDescription="Create a new document." ma:contentTypeScope="" ma:versionID="bed22beb008dccb59db764c9d24dbdf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46C732-1F2F-431D-8F70-CC6274FC0123}">
  <ds:schemaRefs>
    <ds:schemaRef ds:uri="http://schemas.microsoft.com/sharepoint/v3/contenttype/forms"/>
  </ds:schemaRefs>
</ds:datastoreItem>
</file>

<file path=customXml/itemProps2.xml><?xml version="1.0" encoding="utf-8"?>
<ds:datastoreItem xmlns:ds="http://schemas.openxmlformats.org/officeDocument/2006/customXml" ds:itemID="{94F8D939-C3EA-47F7-B531-7FD6E97D219F}">
  <ds:schemaRefs>
    <ds:schemaRef ds:uri="http://purl.org/dc/elements/1.1/"/>
    <ds:schemaRef ds:uri="http://schemas.microsoft.com/office/2006/documentManagement/types"/>
    <ds:schemaRef ds:uri="http://purl.org/dc/terms/"/>
    <ds:schemaRef ds:uri="http://purl.org/dc/dcmitype/"/>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C7B3A307-38FE-4B47-B698-19C7CC306E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5143</TotalTime>
  <Words>1724</Words>
  <Application>Microsoft Office PowerPoint</Application>
  <PresentationFormat>On-screen Show (4:3)</PresentationFormat>
  <Paragraphs>231</Paragraphs>
  <Slides>38</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Times New Roman</vt:lpstr>
      <vt:lpstr>Wingdings</vt:lpstr>
      <vt:lpstr>Office Theme</vt:lpstr>
      <vt:lpstr>Directions for this Template</vt:lpstr>
      <vt:lpstr>Medical Facility Tabletop Exercise(TTX)</vt:lpstr>
      <vt:lpstr>Welcome and Overview</vt:lpstr>
      <vt:lpstr>Operations Security Reminder</vt:lpstr>
      <vt:lpstr>Participating Organizations (if desired)</vt:lpstr>
      <vt:lpstr>Tabletop Exercise Materials (if desired)</vt:lpstr>
      <vt:lpstr>Exercise Schedule</vt:lpstr>
      <vt:lpstr>Exercise Overview</vt:lpstr>
      <vt:lpstr>Exercise Objectives</vt:lpstr>
      <vt:lpstr>Core Capabilities</vt:lpstr>
      <vt:lpstr>Participant Roles and Responsibilities</vt:lpstr>
      <vt:lpstr>Exercise Structure</vt:lpstr>
      <vt:lpstr>Exercise Guidelines</vt:lpstr>
      <vt:lpstr>Assumptions and Artificialities</vt:lpstr>
      <vt:lpstr>Module One: Threat</vt:lpstr>
      <vt:lpstr>Module One:  Threat</vt:lpstr>
      <vt:lpstr>Module One:  Threat</vt:lpstr>
      <vt:lpstr>Module One: Discussion Questions</vt:lpstr>
      <vt:lpstr>Module One: Discussion Questions</vt:lpstr>
      <vt:lpstr>Module One: Discussion Questions</vt:lpstr>
      <vt:lpstr>Module One: Discussion Questions</vt:lpstr>
      <vt:lpstr>Module One: Discussion Questions</vt:lpstr>
      <vt:lpstr>Module One: Discussion Questions</vt:lpstr>
      <vt:lpstr>BREAK</vt:lpstr>
      <vt:lpstr>Module Two: Incident</vt:lpstr>
      <vt:lpstr>Module Two: Incident</vt:lpstr>
      <vt:lpstr>Module Two: Discussion Questions</vt:lpstr>
      <vt:lpstr>Module Two: Discussion Questions</vt:lpstr>
      <vt:lpstr>Module Two: Discussion Questions</vt:lpstr>
      <vt:lpstr>Module Two: Discussion Questions</vt:lpstr>
      <vt:lpstr>Module Two: Discussion Questions</vt:lpstr>
      <vt:lpstr>Module Two: Discussion Questions</vt:lpstr>
      <vt:lpstr>Module Two: Discussion Questions</vt:lpstr>
      <vt:lpstr>Module Two: Discussion Questions</vt:lpstr>
      <vt:lpstr>Module Two: Discussion Questions</vt:lpstr>
      <vt:lpstr>Hot Wash</vt:lpstr>
      <vt:lpstr>Closing Comments</vt:lpstr>
      <vt:lpstr>Points of Contact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Briefing</dc:title>
  <dc:creator>HSEEP Support Team</dc:creator>
  <cp:keywords>HSEEP, Template, Exercise Briefing, Player, TTX, Conduct</cp:keywords>
  <cp:lastModifiedBy>May, Rebekah</cp:lastModifiedBy>
  <cp:revision>196</cp:revision>
  <dcterms:created xsi:type="dcterms:W3CDTF">2006-03-08T14:18:27Z</dcterms:created>
  <dcterms:modified xsi:type="dcterms:W3CDTF">2018-08-07T17:05:11Z</dcterms:modified>
  <cp:category>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0x0101002134846B34AE7F479F149FA167C949BE</vt:lpwstr>
  </property>
</Properties>
</file>